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3.xml" ContentType="application/vnd.openxmlformats-officedocument.presentationml.comment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20"/>
  </p:notesMasterIdLst>
  <p:handoutMasterIdLst>
    <p:handoutMasterId r:id="rId21"/>
  </p:handoutMasterIdLst>
  <p:sldIdLst>
    <p:sldId id="288" r:id="rId2"/>
    <p:sldId id="291" r:id="rId3"/>
    <p:sldId id="290" r:id="rId4"/>
    <p:sldId id="289" r:id="rId5"/>
    <p:sldId id="318" r:id="rId6"/>
    <p:sldId id="307" r:id="rId7"/>
    <p:sldId id="292" r:id="rId8"/>
    <p:sldId id="308" r:id="rId9"/>
    <p:sldId id="319" r:id="rId10"/>
    <p:sldId id="320" r:id="rId11"/>
    <p:sldId id="293" r:id="rId12"/>
    <p:sldId id="314" r:id="rId13"/>
    <p:sldId id="312" r:id="rId14"/>
    <p:sldId id="310" r:id="rId15"/>
    <p:sldId id="316" r:id="rId16"/>
    <p:sldId id="296" r:id="rId17"/>
    <p:sldId id="321" r:id="rId18"/>
    <p:sldId id="298" r:id="rId1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ir Moshe" initials="YM" lastIdx="4" clrIdx="0">
    <p:extLst>
      <p:ext uri="{19B8F6BF-5375-455C-9EA6-DF929625EA0E}">
        <p15:presenceInfo xmlns:p15="http://schemas.microsoft.com/office/powerpoint/2012/main" userId="Yair Moshe" providerId="None"/>
      </p:ext>
    </p:extLst>
  </p:cmAuthor>
  <p:cmAuthor id="2" name="Yair Moshe" initials="YM [2]" lastIdx="3" clrIdx="1">
    <p:extLst>
      <p:ext uri="{19B8F6BF-5375-455C-9EA6-DF929625EA0E}">
        <p15:presenceInfo xmlns:p15="http://schemas.microsoft.com/office/powerpoint/2012/main" userId="S::myair@technion.ac.il::72fb2c8e-9e1d-4664-922f-2384ae95d2af" providerId="AD"/>
      </p:ext>
    </p:extLst>
  </p:cmAuthor>
  <p:cmAuthor id="3" name="Izar Hasson" initials="IH" lastIdx="1" clrIdx="2">
    <p:extLst>
      <p:ext uri="{19B8F6BF-5375-455C-9EA6-DF929625EA0E}">
        <p15:presenceInfo xmlns:p15="http://schemas.microsoft.com/office/powerpoint/2012/main" userId="S::izar_hasson1@campus.technion.ac.il::294542d9-7e7a-435c-a70f-37b025876b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4496"/>
    <a:srgbClr val="9E5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7240" autoAdjust="0"/>
  </p:normalViewPr>
  <p:slideViewPr>
    <p:cSldViewPr>
      <p:cViewPr varScale="1">
        <p:scale>
          <a:sx n="114" d="100"/>
          <a:sy n="114" d="100"/>
        </p:scale>
        <p:origin x="414" y="120"/>
      </p:cViewPr>
      <p:guideLst>
        <p:guide orient="horz" pos="2160"/>
        <p:guide pos="3840"/>
      </p:guideLst>
    </p:cSldViewPr>
  </p:slideViewPr>
  <p:outlineViewPr>
    <p:cViewPr>
      <p:scale>
        <a:sx n="33" d="100"/>
        <a:sy n="33" d="100"/>
      </p:scale>
      <p:origin x="0" y="349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172472568834862E-2"/>
          <c:y val="5.2469896984866024E-3"/>
          <c:w val="0.88036958661417319"/>
          <c:h val="0.84473395394107076"/>
        </c:manualLayout>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numCache>
            </c:numRef>
          </c:xVal>
          <c:yVal>
            <c:numRef>
              <c:f>Sheet1!$B$2:$B$4</c:f>
              <c:numCache>
                <c:formatCode>General</c:formatCode>
                <c:ptCount val="3"/>
              </c:numCache>
            </c:numRef>
          </c:yVal>
          <c:smooth val="0"/>
          <c:extLst>
            <c:ext xmlns:c16="http://schemas.microsoft.com/office/drawing/2014/chart" uri="{C3380CC4-5D6E-409C-BE32-E72D297353CC}">
              <c16:uniqueId val="{00000000-EEFC-48A3-AF04-179707E8E96C}"/>
            </c:ext>
          </c:extLst>
        </c:ser>
        <c:dLbls>
          <c:showLegendKey val="0"/>
          <c:showVal val="0"/>
          <c:showCatName val="0"/>
          <c:showSerName val="0"/>
          <c:showPercent val="0"/>
          <c:showBubbleSize val="0"/>
        </c:dLbls>
        <c:axId val="545146816"/>
        <c:axId val="735880880"/>
      </c:scatterChart>
      <c:valAx>
        <c:axId val="545146816"/>
        <c:scaling>
          <c:orientation val="minMax"/>
        </c:scaling>
        <c:delete val="1"/>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Time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IL"/>
            </a:p>
          </c:txPr>
        </c:title>
        <c:numFmt formatCode="General" sourceLinked="1"/>
        <c:majorTickMark val="none"/>
        <c:minorTickMark val="none"/>
        <c:tickLblPos val="nextTo"/>
        <c:crossAx val="735880880"/>
        <c:crosses val="autoZero"/>
        <c:crossBetween val="midCat"/>
      </c:valAx>
      <c:valAx>
        <c:axId val="735880880"/>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Amplitude</a:t>
                </a:r>
              </a:p>
            </c:rich>
          </c:tx>
          <c:layout>
            <c:manualLayout>
              <c:xMode val="edge"/>
              <c:yMode val="edge"/>
              <c:x val="0"/>
              <c:y val="0.28607779292325025"/>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IL"/>
            </a:p>
          </c:txPr>
        </c:title>
        <c:numFmt formatCode="General" sourceLinked="1"/>
        <c:majorTickMark val="none"/>
        <c:minorTickMark val="none"/>
        <c:tickLblPos val="nextTo"/>
        <c:crossAx val="5451468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20-07-16T23:05:58.700" idx="2">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8-31T15:04:18.308" idx="1">
    <p:pos x="10" y="10"/>
    <p:text>Background slides should appear before the project goal slide if the project goal can not be understood without the background.</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08-31T15:07:40.279" idx="2">
    <p:pos x="10" y="10"/>
    <p:text>In these slides do not forget to give references to previous works, for example: (Cohen &amp; Levi, 2010) or (Cohen et al., 2013)</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623" y="0"/>
            <a:ext cx="3037840" cy="464820"/>
          </a:xfrm>
          <a:prstGeom prst="rect">
            <a:avLst/>
          </a:prstGeom>
        </p:spPr>
        <p:txBody>
          <a:bodyPr vert="horz" lIns="91440" tIns="45720" rIns="91440" bIns="45720" rtlCol="1"/>
          <a:lstStyle>
            <a:lvl1pPr algn="l">
              <a:defRPr sz="1200"/>
            </a:lvl1pPr>
          </a:lstStyle>
          <a:p>
            <a:fld id="{C9B6F397-9295-4C9F-B4B0-31BF9D08FE68}" type="datetimeFigureOut">
              <a:rPr lang="he-IL" smtClean="0"/>
              <a:pPr/>
              <a:t>ח'/שבט/תשפ"ד</a:t>
            </a:fld>
            <a:endParaRPr lang="he-IL"/>
          </a:p>
        </p:txBody>
      </p:sp>
      <p:sp>
        <p:nvSpPr>
          <p:cNvPr id="4" name="מציין מיקום של כותרת תחתונה 3"/>
          <p:cNvSpPr>
            <a:spLocks noGrp="1"/>
          </p:cNvSpPr>
          <p:nvPr>
            <p:ph type="ftr" sz="quarter" idx="2"/>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623" y="8829966"/>
            <a:ext cx="3037840" cy="464820"/>
          </a:xfrm>
          <a:prstGeom prst="rect">
            <a:avLst/>
          </a:prstGeom>
        </p:spPr>
        <p:txBody>
          <a:bodyPr vert="horz" lIns="91440" tIns="45720" rIns="91440" bIns="45720" rtlCol="1" anchor="b"/>
          <a:lstStyle>
            <a:lvl1pPr algn="l">
              <a:defRPr sz="1200"/>
            </a:lvl1pPr>
          </a:lstStyle>
          <a:p>
            <a:fld id="{BBE2A6A1-1652-41B2-B665-7F46B35F79A1}" type="slidenum">
              <a:rPr lang="he-IL" smtClean="0"/>
              <a:pPr/>
              <a:t>‹#›</a:t>
            </a:fld>
            <a:endParaRPr lang="he-IL"/>
          </a:p>
        </p:txBody>
      </p:sp>
    </p:spTree>
    <p:extLst>
      <p:ext uri="{BB962C8B-B14F-4D97-AF65-F5344CB8AC3E}">
        <p14:creationId xmlns:p14="http://schemas.microsoft.com/office/powerpoint/2010/main" val="2018246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623" y="0"/>
            <a:ext cx="3037840" cy="464820"/>
          </a:xfrm>
          <a:prstGeom prst="rect">
            <a:avLst/>
          </a:prstGeom>
        </p:spPr>
        <p:txBody>
          <a:bodyPr vert="horz" lIns="91440" tIns="45720" rIns="91440" bIns="45720" rtlCol="1"/>
          <a:lstStyle>
            <a:lvl1pPr algn="l">
              <a:defRPr sz="1200"/>
            </a:lvl1pPr>
          </a:lstStyle>
          <a:p>
            <a:fld id="{543B7BDA-9DDC-4E4C-973D-E4A3E66645CD}" type="datetimeFigureOut">
              <a:rPr lang="he-IL" smtClean="0"/>
              <a:pPr/>
              <a:t>ח'/שבט/תשפ"ד</a:t>
            </a:fld>
            <a:endParaRPr lang="he-IL"/>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623" y="8829966"/>
            <a:ext cx="3037840" cy="464820"/>
          </a:xfrm>
          <a:prstGeom prst="rect">
            <a:avLst/>
          </a:prstGeom>
        </p:spPr>
        <p:txBody>
          <a:bodyPr vert="horz" lIns="91440" tIns="45720" rIns="91440" bIns="45720" rtlCol="1" anchor="b"/>
          <a:lstStyle>
            <a:lvl1pPr algn="l">
              <a:defRPr sz="1200"/>
            </a:lvl1pPr>
          </a:lstStyle>
          <a:p>
            <a:fld id="{C8C92D0D-AF30-4211-86C4-A3B87597F349}" type="slidenum">
              <a:rPr lang="he-IL" smtClean="0"/>
              <a:pPr/>
              <a:t>‹#›</a:t>
            </a:fld>
            <a:endParaRPr lang="he-IL"/>
          </a:p>
        </p:txBody>
      </p:sp>
    </p:spTree>
    <p:extLst>
      <p:ext uri="{BB962C8B-B14F-4D97-AF65-F5344CB8AC3E}">
        <p14:creationId xmlns:p14="http://schemas.microsoft.com/office/powerpoint/2010/main" val="237179231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406400" y="696913"/>
            <a:ext cx="6197600" cy="3486150"/>
          </a:xfrm>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a:t>
            </a:fld>
            <a:endParaRPr lang="he-IL"/>
          </a:p>
        </p:txBody>
      </p:sp>
    </p:spTree>
    <p:extLst>
      <p:ext uri="{BB962C8B-B14F-4D97-AF65-F5344CB8AC3E}">
        <p14:creationId xmlns:p14="http://schemas.microsoft.com/office/powerpoint/2010/main" val="3398143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10"/>
          </p:nvPr>
        </p:nvSpPr>
        <p:spPr/>
        <p:txBody>
          <a:bodyPr/>
          <a:lstStyle/>
          <a:p>
            <a:fld id="{C8C92D0D-AF30-4211-86C4-A3B87597F349}" type="slidenum">
              <a:rPr lang="he-IL" smtClean="0"/>
              <a:pPr/>
              <a:t>2</a:t>
            </a:fld>
            <a:endParaRPr lang="he-IL"/>
          </a:p>
        </p:txBody>
      </p:sp>
    </p:spTree>
    <p:extLst>
      <p:ext uri="{BB962C8B-B14F-4D97-AF65-F5344CB8AC3E}">
        <p14:creationId xmlns:p14="http://schemas.microsoft.com/office/powerpoint/2010/main" val="622024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Interests me, and just the best right now</a:t>
            </a:r>
          </a:p>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5</a:t>
            </a:fld>
            <a:endParaRPr lang="he-IL"/>
          </a:p>
        </p:txBody>
      </p:sp>
    </p:spTree>
    <p:extLst>
      <p:ext uri="{BB962C8B-B14F-4D97-AF65-F5344CB8AC3E}">
        <p14:creationId xmlns:p14="http://schemas.microsoft.com/office/powerpoint/2010/main" val="3612079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7</a:t>
            </a:fld>
            <a:endParaRPr lang="he-IL"/>
          </a:p>
        </p:txBody>
      </p:sp>
    </p:spTree>
    <p:extLst>
      <p:ext uri="{BB962C8B-B14F-4D97-AF65-F5344CB8AC3E}">
        <p14:creationId xmlns:p14="http://schemas.microsoft.com/office/powerpoint/2010/main" val="2033672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C8C92D0D-AF30-4211-86C4-A3B87597F349}" type="slidenum">
              <a:rPr lang="he-IL" smtClean="0"/>
              <a:pPr/>
              <a:t>18</a:t>
            </a:fld>
            <a:endParaRPr lang="he-IL"/>
          </a:p>
        </p:txBody>
      </p:sp>
    </p:spTree>
    <p:extLst>
      <p:ext uri="{BB962C8B-B14F-4D97-AF65-F5344CB8AC3E}">
        <p14:creationId xmlns:p14="http://schemas.microsoft.com/office/powerpoint/2010/main" val="13089797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endParaRPr lang="he-IL"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he-IL"/>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34400" y="6324601"/>
            <a:ext cx="2844800" cy="365125"/>
          </a:xfrm>
        </p:spPr>
        <p:txBody>
          <a:bodyPr/>
          <a:lstStyle/>
          <a:p>
            <a:r>
              <a:rPr lang="en-US" dirty="0"/>
              <a:t>#</a:t>
            </a:r>
          </a:p>
        </p:txBody>
      </p:sp>
      <p:pic>
        <p:nvPicPr>
          <p:cNvPr id="17" name="Picture 16">
            <a:extLst>
              <a:ext uri="{FF2B5EF4-FFF2-40B4-BE49-F238E27FC236}">
                <a16:creationId xmlns:a16="http://schemas.microsoft.com/office/drawing/2014/main" id="{DB3DCBB1-FA70-49E1-8929-A86EE597193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71356" y="216000"/>
            <a:ext cx="2748540" cy="540000"/>
          </a:xfrm>
          <a:prstGeom prst="rect">
            <a:avLst/>
          </a:prstGeom>
        </p:spPr>
      </p:pic>
      <p:pic>
        <p:nvPicPr>
          <p:cNvPr id="20" name="Picture 19">
            <a:extLst>
              <a:ext uri="{FF2B5EF4-FFF2-40B4-BE49-F238E27FC236}">
                <a16:creationId xmlns:a16="http://schemas.microsoft.com/office/drawing/2014/main" id="{F7E7639E-9572-4ACA-AECB-DE9B3A594AD7}"/>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0369798" y="144000"/>
            <a:ext cx="1517400" cy="684000"/>
          </a:xfrm>
          <a:prstGeom prst="rect">
            <a:avLst/>
          </a:prstGeom>
        </p:spPr>
      </p:pic>
      <p:pic>
        <p:nvPicPr>
          <p:cNvPr id="13" name="SIPL logo animation">
            <a:hlinkClick r:id="" action="ppaction://media"/>
            <a:extLst>
              <a:ext uri="{FF2B5EF4-FFF2-40B4-BE49-F238E27FC236}">
                <a16:creationId xmlns:a16="http://schemas.microsoft.com/office/drawing/2014/main" id="{A86D402D-7974-4761-9D90-E94A47171ADB}"/>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6"/>
          <a:stretch>
            <a:fillRect/>
          </a:stretch>
        </p:blipFill>
        <p:spPr>
          <a:xfrm>
            <a:off x="5105399" y="186654"/>
            <a:ext cx="1215997" cy="683999"/>
          </a:xfrm>
          <a:prstGeom prst="rect">
            <a:avLst/>
          </a:prstGeom>
        </p:spPr>
      </p:pic>
      <p:pic>
        <p:nvPicPr>
          <p:cNvPr id="14" name="SIPL logo animation">
            <a:hlinkClick r:id="" action="ppaction://media"/>
            <a:extLst>
              <a:ext uri="{FF2B5EF4-FFF2-40B4-BE49-F238E27FC236}">
                <a16:creationId xmlns:a16="http://schemas.microsoft.com/office/drawing/2014/main" id="{D1EF3F74-574E-48C7-8622-FE69F7EA5343}"/>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6"/>
          <a:stretch>
            <a:fillRect/>
          </a:stretch>
        </p:blipFill>
        <p:spPr>
          <a:xfrm>
            <a:off x="5130000" y="-50400"/>
            <a:ext cx="1727999" cy="972000"/>
          </a:xfrm>
          <a:prstGeom prst="rect">
            <a:avLst/>
          </a:prstGeom>
        </p:spPr>
      </p:pic>
      <p:pic>
        <p:nvPicPr>
          <p:cNvPr id="9" name="Picture 8">
            <a:extLst>
              <a:ext uri="{FF2B5EF4-FFF2-40B4-BE49-F238E27FC236}">
                <a16:creationId xmlns:a16="http://schemas.microsoft.com/office/drawing/2014/main" id="{6E260746-B5AB-4E34-887E-16049F668678}"/>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5410200" y="25200"/>
            <a:ext cx="1171565" cy="781199"/>
          </a:xfrm>
          <a:prstGeom prst="rect">
            <a:avLst/>
          </a:prstGeom>
        </p:spPr>
      </p:pic>
    </p:spTree>
    <p:extLst>
      <p:ext uri="{BB962C8B-B14F-4D97-AF65-F5344CB8AC3E}">
        <p14:creationId xmlns:p14="http://schemas.microsoft.com/office/powerpoint/2010/main" val="135090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62" fill="hold"/>
                                        <p:tgtEl>
                                          <p:spTgt spid="14"/>
                                        </p:tgtEl>
                                      </p:cBhvr>
                                    </p:cmd>
                                  </p:childTnLst>
                                </p:cTn>
                              </p:par>
                            </p:childTnLst>
                          </p:cTn>
                        </p:par>
                        <p:par>
                          <p:cTn id="7" fill="hold">
                            <p:stCondLst>
                              <p:cond delay="7062"/>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fill="hold" display="0">
                  <p:stCondLst>
                    <p:cond delay="indefinite"/>
                  </p:stCondLst>
                </p:cTn>
                <p:tgtEl>
                  <p:spTgt spid="13"/>
                </p:tgtEl>
              </p:cMediaNode>
            </p:video>
            <p:video>
              <p:cMediaNode vol="80000" mute="1">
                <p:cTn id="11" fill="hold" display="0">
                  <p:stCondLst>
                    <p:cond delay="indefinite"/>
                  </p:stCondLst>
                </p:cTn>
                <p:tgtEl>
                  <p:spTgt spid="14"/>
                </p:tgtEl>
              </p:cMediaNode>
            </p:video>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rtl="0">
              <a:defRPr/>
            </a:lvl1pPr>
          </a:lstStyle>
          <a:p>
            <a:r>
              <a:rPr lang="en-US" dirty="0"/>
              <a:t>Click to edit Master title style</a:t>
            </a:r>
            <a:endParaRPr lang="he-IL" dirty="0"/>
          </a:p>
        </p:txBody>
      </p:sp>
      <p:sp>
        <p:nvSpPr>
          <p:cNvPr id="3" name="Content Placeholder 2"/>
          <p:cNvSpPr>
            <a:spLocks noGrp="1"/>
          </p:cNvSpPr>
          <p:nvPr>
            <p:ph idx="1"/>
          </p:nvPr>
        </p:nvSpPr>
        <p:spPr/>
        <p:txBody>
          <a:bodyPr/>
          <a:lstStyle>
            <a:lvl1pPr algn="l" rtl="0">
              <a:defRPr/>
            </a:lvl1pPr>
            <a:lvl2pPr algn="l" rtl="0">
              <a:defRPr/>
            </a:lvl2pPr>
            <a:lvl3pPr algn="l" rtl="0">
              <a:defRPr/>
            </a:lvl3pPr>
            <a:lvl4pPr algn="l" rtl="0">
              <a:defRPr/>
            </a:lvl4pPr>
            <a:lvl5pPr algn="l" rtl="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7" name="Slide Number Placeholder 6"/>
          <p:cNvSpPr>
            <a:spLocks noGrp="1"/>
          </p:cNvSpPr>
          <p:nvPr>
            <p:ph type="sldNum" sz="quarter" idx="12"/>
          </p:nvPr>
        </p:nvSpPr>
        <p:spPr>
          <a:xfrm>
            <a:off x="8737600" y="6400799"/>
            <a:ext cx="2844800" cy="365125"/>
          </a:xfrm>
        </p:spPr>
        <p:txBody>
          <a:bodyPr/>
          <a:lstStyle>
            <a:lvl1pPr algn="r">
              <a:defRPr/>
            </a:lvl1pPr>
          </a:lstStyle>
          <a:p>
            <a:fld id="{B01D9778-10B4-40FB-B4E4-44FA89A86639}" type="slidenum">
              <a:rPr lang="en-US" smtClean="0"/>
              <a:pPr/>
              <a:t>‹#›</a:t>
            </a:fld>
            <a:endParaRPr lang="en-US"/>
          </a:p>
        </p:txBody>
      </p:sp>
      <p:pic>
        <p:nvPicPr>
          <p:cNvPr id="9" name="Picture 8">
            <a:extLst>
              <a:ext uri="{FF2B5EF4-FFF2-40B4-BE49-F238E27FC236}">
                <a16:creationId xmlns:a16="http://schemas.microsoft.com/office/drawing/2014/main" id="{94A9CF0C-7923-49E1-94E1-D5F56375E2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00" y="92075"/>
            <a:ext cx="1171565" cy="781200"/>
          </a:xfrm>
          <a:prstGeom prst="rect">
            <a:avLst/>
          </a:prstGeom>
        </p:spPr>
      </p:pic>
    </p:spTree>
    <p:extLst>
      <p:ext uri="{BB962C8B-B14F-4D97-AF65-F5344CB8AC3E}">
        <p14:creationId xmlns:p14="http://schemas.microsoft.com/office/powerpoint/2010/main" val="25853523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1" anchor="ctr">
            <a:normAutofit/>
          </a:bodyPr>
          <a:lstStyle/>
          <a:p>
            <a:r>
              <a:rPr lang="en-US"/>
              <a:t>Click to edit Master title style</a:t>
            </a:r>
            <a:endParaRPr lang="he-I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737600" y="6356351"/>
            <a:ext cx="28448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A982F35-29BF-4127-A4F3-CE8B20D358F7}" type="datetime1">
              <a:rPr lang="en-US" smtClean="0"/>
              <a:t>1/18/2024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09600" y="6356351"/>
            <a:ext cx="28448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01D9778-10B4-40FB-B4E4-44FA89A86639}" type="slidenum">
              <a:rPr lang="en-US" smtClean="0"/>
              <a:pPr/>
              <a:t>‹#›</a:t>
            </a:fld>
            <a:endParaRPr lang="en-US"/>
          </a:p>
        </p:txBody>
      </p:sp>
    </p:spTree>
    <p:extLst>
      <p:ext uri="{BB962C8B-B14F-4D97-AF65-F5344CB8AC3E}">
        <p14:creationId xmlns:p14="http://schemas.microsoft.com/office/powerpoint/2010/main" val="3324612268"/>
      </p:ext>
    </p:extLst>
  </p:cSld>
  <p:clrMap bg1="lt1" tx1="dk1" bg2="lt2" tx2="dk2" accent1="accent1" accent2="accent2" accent3="accent3" accent4="accent4" accent5="accent5" accent6="accent6" hlink="hlink" folHlink="folHlink"/>
  <p:sldLayoutIdLst>
    <p:sldLayoutId id="2147483709" r:id="rId1"/>
    <p:sldLayoutId id="2147483710" r:id="rId2"/>
  </p:sldLayoutIdLst>
  <p:hf hdr="0" ft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paperswithcode.com/sota/music-source-separation-on-musdb18?p=open-unmix-a-reference-implementation-fo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theoj.org/joss-papers/joss.01667/10.21105.joss.01667.pdf" TargetMode="External"/><Relationship Id="rId5" Type="http://schemas.openxmlformats.org/officeDocument/2006/relationships/hyperlink" Target="https://arxiv.org/pdf/2209.15174.pdf" TargetMode="External"/><Relationship Id="rId4" Type="http://schemas.openxmlformats.org/officeDocument/2006/relationships/hyperlink" Target="https://doi.org/10.5281/zenodo.1117372" TargetMode="Externa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chart" Target="../charts/chart1.xml"/><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685801"/>
            <a:ext cx="7543800" cy="2365375"/>
          </a:xfrm>
        </p:spPr>
        <p:txBody>
          <a:bodyPr>
            <a:normAutofit/>
          </a:bodyPr>
          <a:lstStyle/>
          <a:p>
            <a:pPr rtl="0"/>
            <a:r>
              <a:rPr lang="en-US" sz="2400" dirty="0">
                <a:solidFill>
                  <a:srgbClr val="002060"/>
                </a:solidFill>
              </a:rPr>
              <a:t>Midterm Presentation</a:t>
            </a:r>
            <a:br>
              <a:rPr lang="en-US" sz="2400" dirty="0">
                <a:solidFill>
                  <a:srgbClr val="002060"/>
                </a:solidFill>
              </a:rPr>
            </a:br>
            <a:br>
              <a:rPr lang="en-US" sz="2000" dirty="0">
                <a:solidFill>
                  <a:srgbClr val="002060"/>
                </a:solidFill>
              </a:rPr>
            </a:br>
            <a:r>
              <a:rPr lang="en-US" dirty="0">
                <a:solidFill>
                  <a:srgbClr val="002060"/>
                </a:solidFill>
              </a:rPr>
              <a:t>Karaoke Maker</a:t>
            </a:r>
          </a:p>
        </p:txBody>
      </p:sp>
      <p:sp>
        <p:nvSpPr>
          <p:cNvPr id="3" name="Subtitle 2"/>
          <p:cNvSpPr>
            <a:spLocks noGrp="1"/>
          </p:cNvSpPr>
          <p:nvPr>
            <p:ph type="subTitle" idx="1"/>
          </p:nvPr>
        </p:nvSpPr>
        <p:spPr>
          <a:xfrm>
            <a:off x="2368372" y="3279776"/>
            <a:ext cx="7385228" cy="3505200"/>
          </a:xfrm>
        </p:spPr>
        <p:txBody>
          <a:bodyPr>
            <a:noAutofit/>
          </a:bodyPr>
          <a:lstStyle/>
          <a:p>
            <a:pPr algn="l" rtl="0"/>
            <a:r>
              <a:rPr lang="en-US" sz="2400" b="1" dirty="0">
                <a:solidFill>
                  <a:srgbClr val="002060"/>
                </a:solidFill>
              </a:rPr>
              <a:t>Students:</a:t>
            </a:r>
            <a:r>
              <a:rPr lang="en-US" sz="2400" dirty="0">
                <a:solidFill>
                  <a:srgbClr val="002060"/>
                </a:solidFill>
              </a:rPr>
              <a:t> Izar Hasson</a:t>
            </a:r>
          </a:p>
          <a:p>
            <a:pPr algn="l" rtl="0"/>
            <a:r>
              <a:rPr lang="en-US" sz="2400" b="1" dirty="0">
                <a:solidFill>
                  <a:srgbClr val="002060"/>
                </a:solidFill>
              </a:rPr>
              <a:t>Supervisor: </a:t>
            </a:r>
            <a:r>
              <a:rPr lang="en-US" sz="2400" dirty="0" err="1">
                <a:solidFill>
                  <a:srgbClr val="002060"/>
                </a:solidFill>
              </a:rPr>
              <a:t>Hadas</a:t>
            </a:r>
            <a:r>
              <a:rPr lang="en-US" sz="2400" dirty="0">
                <a:solidFill>
                  <a:srgbClr val="002060"/>
                </a:solidFill>
              </a:rPr>
              <a:t> </a:t>
            </a:r>
            <a:r>
              <a:rPr lang="en-US" sz="2400" dirty="0" err="1">
                <a:solidFill>
                  <a:srgbClr val="002060"/>
                </a:solidFill>
              </a:rPr>
              <a:t>Ofir</a:t>
            </a:r>
            <a:endParaRPr lang="en-US" sz="2400" dirty="0">
              <a:solidFill>
                <a:srgbClr val="002060"/>
              </a:solidFill>
            </a:endParaRPr>
          </a:p>
          <a:p>
            <a:pPr algn="l" rtl="0"/>
            <a:endParaRPr lang="he-IL" sz="1800" dirty="0"/>
          </a:p>
          <a:p>
            <a:pPr algn="l" rtl="0"/>
            <a:r>
              <a:rPr lang="en-US" sz="2000" b="1" dirty="0">
                <a:solidFill>
                  <a:srgbClr val="002060"/>
                </a:solidFill>
                <a:cs typeface="+mj-cs"/>
              </a:rPr>
              <a:t>Semester:  </a:t>
            </a:r>
            <a:r>
              <a:rPr lang="en-US" sz="2000" dirty="0">
                <a:solidFill>
                  <a:srgbClr val="002060"/>
                </a:solidFill>
                <a:cs typeface="+mj-cs"/>
              </a:rPr>
              <a:t>Winter,  2023</a:t>
            </a:r>
          </a:p>
          <a:p>
            <a:pPr algn="l" rtl="0"/>
            <a:r>
              <a:rPr lang="en-US" sz="2000" b="1" dirty="0">
                <a:solidFill>
                  <a:srgbClr val="002060"/>
                </a:solidFill>
                <a:cs typeface="+mj-cs"/>
              </a:rPr>
              <a:t>Date:   </a:t>
            </a:r>
            <a:r>
              <a:rPr lang="en-US" sz="2000" dirty="0">
                <a:solidFill>
                  <a:srgbClr val="002060"/>
                </a:solidFill>
                <a:cs typeface="+mj-cs"/>
              </a:rPr>
              <a:t>[1</a:t>
            </a:r>
            <a:r>
              <a:rPr lang="he-IL" sz="2000">
                <a:solidFill>
                  <a:srgbClr val="002060"/>
                </a:solidFill>
                <a:cs typeface="+mj-cs"/>
              </a:rPr>
              <a:t>8</a:t>
            </a:r>
            <a:r>
              <a:rPr lang="en-US" sz="2000">
                <a:solidFill>
                  <a:srgbClr val="002060"/>
                </a:solidFill>
                <a:cs typeface="+mj-cs"/>
              </a:rPr>
              <a:t>/01/23</a:t>
            </a:r>
            <a:r>
              <a:rPr lang="en-US" sz="2000" dirty="0">
                <a:solidFill>
                  <a:srgbClr val="002060"/>
                </a:solidFill>
                <a:cs typeface="+mj-cs"/>
              </a:rPr>
              <a:t>] </a:t>
            </a:r>
            <a:endParaRPr lang="he-IL" sz="2000" dirty="0">
              <a:solidFill>
                <a:srgbClr val="002060"/>
              </a:solidFill>
              <a:cs typeface="+mj-cs"/>
            </a:endParaRPr>
          </a:p>
          <a:p>
            <a:pPr algn="l" rtl="0"/>
            <a:endParaRPr lang="en-US" sz="1200" dirty="0">
              <a:solidFill>
                <a:srgbClr val="002060"/>
              </a:solidFill>
            </a:endParaRPr>
          </a:p>
          <a:p>
            <a:pPr algn="l" rtl="0"/>
            <a:endParaRPr lang="en-US" sz="2400" dirty="0">
              <a:solidFill>
                <a:srgbClr val="002060"/>
              </a:solidFill>
            </a:endParaRPr>
          </a:p>
          <a:p>
            <a:pPr algn="l" rtl="0"/>
            <a:endParaRPr lang="en-US" sz="2400" dirty="0"/>
          </a:p>
          <a:p>
            <a:pPr algn="l" rtl="0"/>
            <a:endParaRPr lang="he-IL" sz="2400" dirty="0"/>
          </a:p>
          <a:p>
            <a:pPr algn="l" rtl="0"/>
            <a:endParaRPr lang="en-US" sz="2400" dirty="0"/>
          </a:p>
          <a:p>
            <a:pPr algn="l" rtl="0"/>
            <a:endParaRPr lang="en-US" sz="2400" dirty="0"/>
          </a:p>
          <a:p>
            <a:pPr algn="l" rtl="0"/>
            <a:endParaRPr lang="en-US" sz="2400" dirty="0"/>
          </a:p>
          <a:p>
            <a:pPr algn="l" rtl="0"/>
            <a:endParaRPr lang="en-US" sz="2400" dirty="0"/>
          </a:p>
        </p:txBody>
      </p:sp>
      <p:pic>
        <p:nvPicPr>
          <p:cNvPr id="1026" name="Picture 2" descr="The 100 Best Karaoke Songs of All Time – Billboard">
            <a:extLst>
              <a:ext uri="{FF2B5EF4-FFF2-40B4-BE49-F238E27FC236}">
                <a16:creationId xmlns:a16="http://schemas.microsoft.com/office/drawing/2014/main" id="{F4574107-E245-3436-8569-5AD53FDB4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667000"/>
            <a:ext cx="4492784"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076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63098-4EA3-7A03-B443-3C822418DE1D}"/>
              </a:ext>
            </a:extLst>
          </p:cNvPr>
          <p:cNvSpPr>
            <a:spLocks noGrp="1"/>
          </p:cNvSpPr>
          <p:nvPr>
            <p:ph type="title"/>
          </p:nvPr>
        </p:nvSpPr>
        <p:spPr/>
        <p:txBody>
          <a:bodyPr/>
          <a:lstStyle/>
          <a:p>
            <a:r>
              <a:rPr lang="en-US" dirty="0"/>
              <a:t>Dataset</a:t>
            </a:r>
            <a:endParaRPr lang="en-IL" dirty="0"/>
          </a:p>
        </p:txBody>
      </p:sp>
      <p:sp>
        <p:nvSpPr>
          <p:cNvPr id="3" name="Content Placeholder 2">
            <a:extLst>
              <a:ext uri="{FF2B5EF4-FFF2-40B4-BE49-F238E27FC236}">
                <a16:creationId xmlns:a16="http://schemas.microsoft.com/office/drawing/2014/main" id="{F9E129FE-F626-E583-2463-8C2E65FEC366}"/>
              </a:ext>
            </a:extLst>
          </p:cNvPr>
          <p:cNvSpPr>
            <a:spLocks noGrp="1"/>
          </p:cNvSpPr>
          <p:nvPr>
            <p:ph idx="1"/>
          </p:nvPr>
        </p:nvSpPr>
        <p:spPr/>
        <p:txBody>
          <a:bodyPr/>
          <a:lstStyle/>
          <a:p>
            <a:r>
              <a:rPr lang="en-US" dirty="0"/>
              <a:t>MUSDB18:</a:t>
            </a:r>
          </a:p>
          <a:p>
            <a:r>
              <a:rPr lang="en-US" dirty="0"/>
              <a:t> 150 full lengths music tracks (~10h duration) </a:t>
            </a:r>
          </a:p>
          <a:p>
            <a:r>
              <a:rPr lang="en-US" dirty="0"/>
              <a:t>Different genres </a:t>
            </a:r>
          </a:p>
          <a:p>
            <a:r>
              <a:rPr lang="en-US" dirty="0"/>
              <a:t>Isolated drums, </a:t>
            </a:r>
            <a:br>
              <a:rPr lang="en-US" dirty="0"/>
            </a:br>
            <a:r>
              <a:rPr lang="en-US" dirty="0"/>
              <a:t>bass, vocals and </a:t>
            </a:r>
            <a:br>
              <a:rPr lang="en-US" dirty="0"/>
            </a:br>
            <a:r>
              <a:rPr lang="en-US" dirty="0"/>
              <a:t>others stems.</a:t>
            </a:r>
          </a:p>
          <a:p>
            <a:r>
              <a:rPr lang="en-US" dirty="0"/>
              <a:t>Free</a:t>
            </a:r>
            <a:endParaRPr lang="en-IL" dirty="0"/>
          </a:p>
        </p:txBody>
      </p:sp>
      <p:sp>
        <p:nvSpPr>
          <p:cNvPr id="4" name="Slide Number Placeholder 3">
            <a:extLst>
              <a:ext uri="{FF2B5EF4-FFF2-40B4-BE49-F238E27FC236}">
                <a16:creationId xmlns:a16="http://schemas.microsoft.com/office/drawing/2014/main" id="{13FC8F9C-BF26-21D8-8FAB-8D79D1867903}"/>
              </a:ext>
            </a:extLst>
          </p:cNvPr>
          <p:cNvSpPr>
            <a:spLocks noGrp="1"/>
          </p:cNvSpPr>
          <p:nvPr>
            <p:ph type="sldNum" sz="quarter" idx="12"/>
          </p:nvPr>
        </p:nvSpPr>
        <p:spPr/>
        <p:txBody>
          <a:bodyPr/>
          <a:lstStyle/>
          <a:p>
            <a:fld id="{B01D9778-10B4-40FB-B4E4-44FA89A86639}" type="slidenum">
              <a:rPr lang="en-US" smtClean="0"/>
              <a:pPr/>
              <a:t>10</a:t>
            </a:fld>
            <a:endParaRPr lang="en-US"/>
          </a:p>
        </p:txBody>
      </p:sp>
      <p:pic>
        <p:nvPicPr>
          <p:cNvPr id="6" name="Picture 5">
            <a:extLst>
              <a:ext uri="{FF2B5EF4-FFF2-40B4-BE49-F238E27FC236}">
                <a16:creationId xmlns:a16="http://schemas.microsoft.com/office/drawing/2014/main" id="{6CF65AE8-79BD-261F-BE5C-9326E434F597}"/>
              </a:ext>
            </a:extLst>
          </p:cNvPr>
          <p:cNvPicPr>
            <a:picLocks noChangeAspect="1"/>
          </p:cNvPicPr>
          <p:nvPr/>
        </p:nvPicPr>
        <p:blipFill>
          <a:blip r:embed="rId2"/>
          <a:stretch>
            <a:fillRect/>
          </a:stretch>
        </p:blipFill>
        <p:spPr>
          <a:xfrm>
            <a:off x="4419600" y="2975992"/>
            <a:ext cx="6830346" cy="3607369"/>
          </a:xfrm>
          <a:prstGeom prst="rect">
            <a:avLst/>
          </a:prstGeom>
        </p:spPr>
      </p:pic>
    </p:spTree>
    <p:extLst>
      <p:ext uri="{BB962C8B-B14F-4D97-AF65-F5344CB8AC3E}">
        <p14:creationId xmlns:p14="http://schemas.microsoft.com/office/powerpoint/2010/main" val="560548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Chosen domain: Time-Frequency domain </a:t>
            </a:r>
            <a:endParaRPr lang="he-IL" dirty="0"/>
          </a:p>
        </p:txBody>
      </p:sp>
      <p:sp>
        <p:nvSpPr>
          <p:cNvPr id="3" name="Content Placeholder 2"/>
          <p:cNvSpPr>
            <a:spLocks noGrp="1"/>
          </p:cNvSpPr>
          <p:nvPr>
            <p:ph idx="1"/>
          </p:nvPr>
        </p:nvSpPr>
        <p:spPr/>
        <p:txBody>
          <a:bodyPr>
            <a:normAutofit/>
          </a:bodyPr>
          <a:lstStyle/>
          <a:p>
            <a:r>
              <a:rPr lang="en-US" dirty="0"/>
              <a:t>1. Overall reduced computing complexity</a:t>
            </a:r>
          </a:p>
          <a:p>
            <a:r>
              <a:rPr lang="en-US" dirty="0"/>
              <a:t>2. Generally produces better results on the MUSDB18 dataset</a:t>
            </a:r>
          </a:p>
          <a:p>
            <a:endParaRPr lang="en-US" dirty="0">
              <a:solidFill>
                <a:srgbClr val="002060"/>
              </a:solidFill>
            </a:endParaRPr>
          </a:p>
          <a:p>
            <a:endParaRPr lang="en-US" dirty="0">
              <a:solidFill>
                <a:srgbClr val="002060"/>
              </a:solidFill>
            </a:endParaRPr>
          </a:p>
          <a:p>
            <a:pPr lvl="1"/>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11</a:t>
            </a:fld>
            <a:endParaRPr lang="en-US"/>
          </a:p>
        </p:txBody>
      </p:sp>
      <p:pic>
        <p:nvPicPr>
          <p:cNvPr id="7" name="Picture 2" descr="Spectrogram - Wikipedia">
            <a:extLst>
              <a:ext uri="{FF2B5EF4-FFF2-40B4-BE49-F238E27FC236}">
                <a16:creationId xmlns:a16="http://schemas.microsoft.com/office/drawing/2014/main" id="{B0015173-FDE3-CE6D-E499-1D87D6226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649" y="3200400"/>
            <a:ext cx="4948802" cy="25749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udio Source Separation Methods (source:&#10;paperswithcode">
            <a:extLst>
              <a:ext uri="{FF2B5EF4-FFF2-40B4-BE49-F238E27FC236}">
                <a16:creationId xmlns:a16="http://schemas.microsoft.com/office/drawing/2014/main" id="{8FFE99EA-96FB-8F47-94EF-A716E379BF34}"/>
              </a:ext>
            </a:extLst>
          </p:cNvPr>
          <p:cNvPicPr>
            <a:picLocks noChangeAspect="1"/>
          </p:cNvPicPr>
          <p:nvPr/>
        </p:nvPicPr>
        <p:blipFill>
          <a:blip r:embed="rId3"/>
          <a:stretch>
            <a:fillRect/>
          </a:stretch>
        </p:blipFill>
        <p:spPr>
          <a:xfrm>
            <a:off x="6131451" y="3048000"/>
            <a:ext cx="5831949" cy="3401971"/>
          </a:xfrm>
          <a:prstGeom prst="rect">
            <a:avLst/>
          </a:prstGeom>
        </p:spPr>
      </p:pic>
    </p:spTree>
    <p:extLst>
      <p:ext uri="{BB962C8B-B14F-4D97-AF65-F5344CB8AC3E}">
        <p14:creationId xmlns:p14="http://schemas.microsoft.com/office/powerpoint/2010/main" val="3476935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D26A7-AA09-D94C-C0F1-61496D7E7CFB}"/>
              </a:ext>
            </a:extLst>
          </p:cNvPr>
          <p:cNvSpPr>
            <a:spLocks noGrp="1"/>
          </p:cNvSpPr>
          <p:nvPr>
            <p:ph type="title"/>
          </p:nvPr>
        </p:nvSpPr>
        <p:spPr/>
        <p:txBody>
          <a:bodyPr/>
          <a:lstStyle/>
          <a:p>
            <a:r>
              <a:rPr lang="en-US" dirty="0"/>
              <a:t>The </a:t>
            </a:r>
            <a:r>
              <a:rPr lang="en-US" dirty="0" err="1"/>
              <a:t>OpenUnmix</a:t>
            </a:r>
            <a:r>
              <a:rPr lang="en-US" dirty="0"/>
              <a:t> DNN module</a:t>
            </a:r>
            <a:endParaRPr lang="en-IL" dirty="0"/>
          </a:p>
        </p:txBody>
      </p:sp>
      <p:sp>
        <p:nvSpPr>
          <p:cNvPr id="3" name="Content Placeholder 2">
            <a:extLst>
              <a:ext uri="{FF2B5EF4-FFF2-40B4-BE49-F238E27FC236}">
                <a16:creationId xmlns:a16="http://schemas.microsoft.com/office/drawing/2014/main" id="{9529F717-7667-DF00-9948-C73DB2C805DB}"/>
              </a:ext>
            </a:extLst>
          </p:cNvPr>
          <p:cNvSpPr>
            <a:spLocks noGrp="1"/>
          </p:cNvSpPr>
          <p:nvPr>
            <p:ph idx="1"/>
          </p:nvPr>
        </p:nvSpPr>
        <p:spPr/>
        <p:txBody>
          <a:bodyPr/>
          <a:lstStyle/>
          <a:p>
            <a:r>
              <a:rPr lang="en-US" dirty="0"/>
              <a:t>We will use the DNN from the </a:t>
            </a:r>
            <a:r>
              <a:rPr lang="en-US" dirty="0" err="1"/>
              <a:t>openUnmix</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B62413EF-2E2C-3380-103B-8DC49C6A9ED4}"/>
              </a:ext>
            </a:extLst>
          </p:cNvPr>
          <p:cNvSpPr>
            <a:spLocks noGrp="1"/>
          </p:cNvSpPr>
          <p:nvPr>
            <p:ph type="sldNum" sz="quarter" idx="12"/>
          </p:nvPr>
        </p:nvSpPr>
        <p:spPr/>
        <p:txBody>
          <a:bodyPr/>
          <a:lstStyle/>
          <a:p>
            <a:fld id="{B01D9778-10B4-40FB-B4E4-44FA89A86639}" type="slidenum">
              <a:rPr lang="en-US" smtClean="0"/>
              <a:pPr/>
              <a:t>12</a:t>
            </a:fld>
            <a:endParaRPr lang="en-US"/>
          </a:p>
        </p:txBody>
      </p:sp>
      <p:pic>
        <p:nvPicPr>
          <p:cNvPr id="5" name="Picture 2">
            <a:extLst>
              <a:ext uri="{FF2B5EF4-FFF2-40B4-BE49-F238E27FC236}">
                <a16:creationId xmlns:a16="http://schemas.microsoft.com/office/drawing/2014/main" id="{DF9FCB7C-FE23-264B-F276-FE7812BFBC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268825"/>
            <a:ext cx="8077200" cy="385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42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92B03-ABCC-4494-1E73-E551C51BC2FB}"/>
              </a:ext>
            </a:extLst>
          </p:cNvPr>
          <p:cNvSpPr>
            <a:spLocks noGrp="1"/>
          </p:cNvSpPr>
          <p:nvPr>
            <p:ph type="title"/>
          </p:nvPr>
        </p:nvSpPr>
        <p:spPr/>
        <p:txBody>
          <a:bodyPr/>
          <a:lstStyle/>
          <a:p>
            <a:r>
              <a:rPr lang="en-US" dirty="0"/>
              <a:t>The Project</a:t>
            </a:r>
            <a:endParaRPr lang="en-IL" dirty="0"/>
          </a:p>
        </p:txBody>
      </p:sp>
      <p:sp>
        <p:nvSpPr>
          <p:cNvPr id="3" name="Content Placeholder 2">
            <a:extLst>
              <a:ext uri="{FF2B5EF4-FFF2-40B4-BE49-F238E27FC236}">
                <a16:creationId xmlns:a16="http://schemas.microsoft.com/office/drawing/2014/main" id="{4A4CC96A-E6F9-9902-1C80-F7828D059DCD}"/>
              </a:ext>
            </a:extLst>
          </p:cNvPr>
          <p:cNvSpPr>
            <a:spLocks noGrp="1"/>
          </p:cNvSpPr>
          <p:nvPr>
            <p:ph idx="1"/>
          </p:nvPr>
        </p:nvSpPr>
        <p:spPr/>
        <p:txBody>
          <a:bodyPr/>
          <a:lstStyle/>
          <a:p>
            <a:pPr marL="0" indent="0">
              <a:buNone/>
            </a:pPr>
            <a:r>
              <a:rPr lang="en-US" dirty="0"/>
              <a:t>Modifying the module by Combining two modules into one:</a:t>
            </a:r>
          </a:p>
          <a:p>
            <a:pPr marL="0" indent="0">
              <a:buNone/>
            </a:pPr>
            <a:endParaRPr lang="en-US" dirty="0"/>
          </a:p>
          <a:p>
            <a:pPr marL="0" indent="0">
              <a:buNone/>
            </a:pPr>
            <a:endParaRPr lang="en-US" dirty="0"/>
          </a:p>
          <a:p>
            <a:pPr marL="0" indent="0">
              <a:buNone/>
            </a:pPr>
            <a:endParaRPr lang="en-US" dirty="0"/>
          </a:p>
          <a:p>
            <a:pPr marL="0" indent="0">
              <a:buNone/>
            </a:pPr>
            <a:r>
              <a:rPr lang="en-US" dirty="0"/>
              <a:t>Training Open-unmix alone on the dataset</a:t>
            </a:r>
          </a:p>
          <a:p>
            <a:pPr marL="0" indent="0">
              <a:buNone/>
            </a:pPr>
            <a:r>
              <a:rPr lang="en-US" dirty="0"/>
              <a:t>Training our modified version on the dataset</a:t>
            </a:r>
          </a:p>
          <a:p>
            <a:pPr marL="0" indent="0">
              <a:buNone/>
            </a:pPr>
            <a:r>
              <a:rPr lang="en-US" dirty="0"/>
              <a:t>Checking the delta of performance</a:t>
            </a:r>
          </a:p>
        </p:txBody>
      </p:sp>
      <p:sp>
        <p:nvSpPr>
          <p:cNvPr id="4" name="Slide Number Placeholder 3">
            <a:extLst>
              <a:ext uri="{FF2B5EF4-FFF2-40B4-BE49-F238E27FC236}">
                <a16:creationId xmlns:a16="http://schemas.microsoft.com/office/drawing/2014/main" id="{595D7532-01D7-176D-2697-0A6288170E4B}"/>
              </a:ext>
            </a:extLst>
          </p:cNvPr>
          <p:cNvSpPr>
            <a:spLocks noGrp="1"/>
          </p:cNvSpPr>
          <p:nvPr>
            <p:ph type="sldNum" sz="quarter" idx="12"/>
          </p:nvPr>
        </p:nvSpPr>
        <p:spPr/>
        <p:txBody>
          <a:bodyPr/>
          <a:lstStyle/>
          <a:p>
            <a:fld id="{B01D9778-10B4-40FB-B4E4-44FA89A86639}" type="slidenum">
              <a:rPr lang="en-US" smtClean="0"/>
              <a:pPr/>
              <a:t>13</a:t>
            </a:fld>
            <a:endParaRPr lang="en-US"/>
          </a:p>
        </p:txBody>
      </p:sp>
      <p:sp>
        <p:nvSpPr>
          <p:cNvPr id="13" name="Arrow: Right 12">
            <a:extLst>
              <a:ext uri="{FF2B5EF4-FFF2-40B4-BE49-F238E27FC236}">
                <a16:creationId xmlns:a16="http://schemas.microsoft.com/office/drawing/2014/main" id="{B437E005-2177-D184-6517-1A2FB709F1D5}"/>
              </a:ext>
            </a:extLst>
          </p:cNvPr>
          <p:cNvSpPr/>
          <p:nvPr/>
        </p:nvSpPr>
        <p:spPr>
          <a:xfrm>
            <a:off x="1752600" y="2514600"/>
            <a:ext cx="1752600" cy="762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Input song</a:t>
            </a:r>
            <a:endParaRPr lang="en-IL" dirty="0"/>
          </a:p>
        </p:txBody>
      </p:sp>
      <p:sp>
        <p:nvSpPr>
          <p:cNvPr id="16" name="Rectangle 15">
            <a:extLst>
              <a:ext uri="{FF2B5EF4-FFF2-40B4-BE49-F238E27FC236}">
                <a16:creationId xmlns:a16="http://schemas.microsoft.com/office/drawing/2014/main" id="{CF6E7786-8AE1-5245-A112-8191A7CBDAF3}"/>
              </a:ext>
            </a:extLst>
          </p:cNvPr>
          <p:cNvSpPr/>
          <p:nvPr/>
        </p:nvSpPr>
        <p:spPr>
          <a:xfrm>
            <a:off x="3546097" y="2514600"/>
            <a:ext cx="16002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Band split module</a:t>
            </a:r>
            <a:endParaRPr lang="en-IL" dirty="0"/>
          </a:p>
        </p:txBody>
      </p:sp>
      <p:cxnSp>
        <p:nvCxnSpPr>
          <p:cNvPr id="17" name="Straight Arrow Connector 16">
            <a:extLst>
              <a:ext uri="{FF2B5EF4-FFF2-40B4-BE49-F238E27FC236}">
                <a16:creationId xmlns:a16="http://schemas.microsoft.com/office/drawing/2014/main" id="{FB2E44F1-543A-F531-3991-299CFD70C8A8}"/>
              </a:ext>
            </a:extLst>
          </p:cNvPr>
          <p:cNvCxnSpPr>
            <a:cxnSpLocks/>
          </p:cNvCxnSpPr>
          <p:nvPr/>
        </p:nvCxnSpPr>
        <p:spPr>
          <a:xfrm>
            <a:off x="5181600" y="2895600"/>
            <a:ext cx="762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49B2CF3-D40B-DC2F-4391-C89BC63A884E}"/>
              </a:ext>
            </a:extLst>
          </p:cNvPr>
          <p:cNvSpPr/>
          <p:nvPr/>
        </p:nvSpPr>
        <p:spPr>
          <a:xfrm>
            <a:off x="5943600" y="2514600"/>
            <a:ext cx="16002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a:t>
            </a:r>
            <a:r>
              <a:rPr lang="en-US" dirty="0" err="1"/>
              <a:t>OpenUnmix</a:t>
            </a:r>
            <a:r>
              <a:rPr lang="en-US" dirty="0"/>
              <a:t> DNN module</a:t>
            </a:r>
            <a:endParaRPr lang="en-IL" dirty="0"/>
          </a:p>
        </p:txBody>
      </p:sp>
      <p:cxnSp>
        <p:nvCxnSpPr>
          <p:cNvPr id="19" name="Straight Arrow Connector 18">
            <a:extLst>
              <a:ext uri="{FF2B5EF4-FFF2-40B4-BE49-F238E27FC236}">
                <a16:creationId xmlns:a16="http://schemas.microsoft.com/office/drawing/2014/main" id="{D51D389C-AF75-5E93-D8D3-33B01B910236}"/>
              </a:ext>
            </a:extLst>
          </p:cNvPr>
          <p:cNvCxnSpPr>
            <a:cxnSpLocks/>
          </p:cNvCxnSpPr>
          <p:nvPr/>
        </p:nvCxnSpPr>
        <p:spPr>
          <a:xfrm>
            <a:off x="7543800" y="2895600"/>
            <a:ext cx="762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1F0B881-F579-6EE7-119C-A3101F930387}"/>
              </a:ext>
            </a:extLst>
          </p:cNvPr>
          <p:cNvSpPr/>
          <p:nvPr/>
        </p:nvSpPr>
        <p:spPr>
          <a:xfrm>
            <a:off x="8343900" y="2514600"/>
            <a:ext cx="16002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mask estimation module</a:t>
            </a:r>
            <a:endParaRPr lang="en-IL" dirty="0"/>
          </a:p>
        </p:txBody>
      </p:sp>
    </p:spTree>
    <p:extLst>
      <p:ext uri="{BB962C8B-B14F-4D97-AF65-F5344CB8AC3E}">
        <p14:creationId xmlns:p14="http://schemas.microsoft.com/office/powerpoint/2010/main" val="2782250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F3975-BC5E-A729-9534-31DECF0996F5}"/>
              </a:ext>
            </a:extLst>
          </p:cNvPr>
          <p:cNvSpPr>
            <a:spLocks noGrp="1"/>
          </p:cNvSpPr>
          <p:nvPr>
            <p:ph type="title"/>
          </p:nvPr>
        </p:nvSpPr>
        <p:spPr/>
        <p:txBody>
          <a:bodyPr/>
          <a:lstStyle/>
          <a:p>
            <a:r>
              <a:rPr lang="en-US" dirty="0"/>
              <a:t>The Band Split Module</a:t>
            </a:r>
            <a:endParaRPr lang="en-IL" dirty="0"/>
          </a:p>
        </p:txBody>
      </p:sp>
      <p:sp>
        <p:nvSpPr>
          <p:cNvPr id="3" name="Content Placeholder 2">
            <a:extLst>
              <a:ext uri="{FF2B5EF4-FFF2-40B4-BE49-F238E27FC236}">
                <a16:creationId xmlns:a16="http://schemas.microsoft.com/office/drawing/2014/main" id="{F4AF52D5-356F-E331-E9E5-F97E13C9A70E}"/>
              </a:ext>
            </a:extLst>
          </p:cNvPr>
          <p:cNvSpPr>
            <a:spLocks noGrp="1"/>
          </p:cNvSpPr>
          <p:nvPr>
            <p:ph idx="1"/>
          </p:nvPr>
        </p:nvSpPr>
        <p:spPr>
          <a:xfrm>
            <a:off x="609600" y="1600200"/>
            <a:ext cx="10972800" cy="5165724"/>
          </a:xfrm>
        </p:spPr>
        <p:txBody>
          <a:bodyPr>
            <a:normAutofit fontScale="70000" lnSpcReduction="20000"/>
          </a:bodyPr>
          <a:lstStyle/>
          <a:p>
            <a:pPr marL="0" indent="0">
              <a:buNone/>
            </a:pPr>
            <a:r>
              <a:rPr lang="en-US" sz="3400" dirty="0"/>
              <a:t>Input: complex-valued spectrogram generated by STFT. </a:t>
            </a:r>
          </a:p>
          <a:p>
            <a:pPr marL="0" indent="0">
              <a:buNone/>
            </a:pPr>
            <a:r>
              <a:rPr lang="en-US" sz="3400" dirty="0"/>
              <a:t>F , T - the frequency and time dimensions. </a:t>
            </a:r>
          </a:p>
          <a:p>
            <a:endParaRPr lang="en-US" sz="3400"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3800" dirty="0"/>
          </a:p>
          <a:p>
            <a:pPr marL="0" indent="0">
              <a:buNone/>
            </a:pPr>
            <a:r>
              <a:rPr lang="en-US" sz="3800" dirty="0"/>
              <a:t>K- number of bands. </a:t>
            </a:r>
          </a:p>
          <a:p>
            <a:pPr marL="0" indent="0">
              <a:buNone/>
            </a:pPr>
            <a:r>
              <a:rPr lang="en-US" sz="3800" dirty="0"/>
              <a:t>N- the chosen size of the dimension of the latent space.</a:t>
            </a:r>
            <a:endParaRPr lang="en-IL" sz="3800" dirty="0"/>
          </a:p>
          <a:p>
            <a:pPr marL="0" indent="0">
              <a:buNone/>
            </a:pPr>
            <a:r>
              <a:rPr lang="en-US" dirty="0"/>
              <a:t> This preprocessing should benefit the overall system and yield better results.  </a:t>
            </a:r>
            <a:endParaRPr lang="en-IL" dirty="0"/>
          </a:p>
        </p:txBody>
      </p:sp>
      <p:sp>
        <p:nvSpPr>
          <p:cNvPr id="4" name="Slide Number Placeholder 3">
            <a:extLst>
              <a:ext uri="{FF2B5EF4-FFF2-40B4-BE49-F238E27FC236}">
                <a16:creationId xmlns:a16="http://schemas.microsoft.com/office/drawing/2014/main" id="{AB6A87B5-DBA6-5C77-0F44-2ED1449FAB9C}"/>
              </a:ext>
            </a:extLst>
          </p:cNvPr>
          <p:cNvSpPr>
            <a:spLocks noGrp="1"/>
          </p:cNvSpPr>
          <p:nvPr>
            <p:ph type="sldNum" sz="quarter" idx="12"/>
          </p:nvPr>
        </p:nvSpPr>
        <p:spPr/>
        <p:txBody>
          <a:bodyPr/>
          <a:lstStyle/>
          <a:p>
            <a:fld id="{B01D9778-10B4-40FB-B4E4-44FA89A86639}" type="slidenum">
              <a:rPr lang="en-US" smtClean="0"/>
              <a:pPr/>
              <a:t>14</a:t>
            </a:fld>
            <a:endParaRPr lang="en-US"/>
          </a:p>
        </p:txBody>
      </p:sp>
      <p:pic>
        <p:nvPicPr>
          <p:cNvPr id="6" name="Picture 5">
            <a:extLst>
              <a:ext uri="{FF2B5EF4-FFF2-40B4-BE49-F238E27FC236}">
                <a16:creationId xmlns:a16="http://schemas.microsoft.com/office/drawing/2014/main" id="{BDA5DB5A-1E69-ED01-DCD4-F578927F7D58}"/>
              </a:ext>
            </a:extLst>
          </p:cNvPr>
          <p:cNvPicPr>
            <a:picLocks noChangeAspect="1"/>
          </p:cNvPicPr>
          <p:nvPr/>
        </p:nvPicPr>
        <p:blipFill>
          <a:blip r:embed="rId2"/>
          <a:stretch>
            <a:fillRect/>
          </a:stretch>
        </p:blipFill>
        <p:spPr>
          <a:xfrm>
            <a:off x="643156" y="2286000"/>
            <a:ext cx="10972801" cy="2843721"/>
          </a:xfrm>
          <a:prstGeom prst="rect">
            <a:avLst/>
          </a:prstGeom>
        </p:spPr>
      </p:pic>
      <p:sp>
        <p:nvSpPr>
          <p:cNvPr id="5" name="Arrow: Right 4">
            <a:extLst>
              <a:ext uri="{FF2B5EF4-FFF2-40B4-BE49-F238E27FC236}">
                <a16:creationId xmlns:a16="http://schemas.microsoft.com/office/drawing/2014/main" id="{F6EB2603-50E6-1674-19C9-FCCBA47A2F1D}"/>
              </a:ext>
            </a:extLst>
          </p:cNvPr>
          <p:cNvSpPr/>
          <p:nvPr/>
        </p:nvSpPr>
        <p:spPr>
          <a:xfrm>
            <a:off x="7741265" y="1206822"/>
            <a:ext cx="1036239" cy="9840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Input song</a:t>
            </a:r>
            <a:endParaRPr lang="en-IL" dirty="0"/>
          </a:p>
        </p:txBody>
      </p:sp>
      <p:sp>
        <p:nvSpPr>
          <p:cNvPr id="7" name="Rectangle 6">
            <a:extLst>
              <a:ext uri="{FF2B5EF4-FFF2-40B4-BE49-F238E27FC236}">
                <a16:creationId xmlns:a16="http://schemas.microsoft.com/office/drawing/2014/main" id="{2DB3C693-0FEE-F732-2F54-4D9D821F4012}"/>
              </a:ext>
            </a:extLst>
          </p:cNvPr>
          <p:cNvSpPr/>
          <p:nvPr/>
        </p:nvSpPr>
        <p:spPr>
          <a:xfrm>
            <a:off x="8777504" y="1289384"/>
            <a:ext cx="951467" cy="79102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Band split module</a:t>
            </a:r>
            <a:endParaRPr lang="en-IL" dirty="0"/>
          </a:p>
        </p:txBody>
      </p:sp>
      <p:cxnSp>
        <p:nvCxnSpPr>
          <p:cNvPr id="8" name="Straight Arrow Connector 7">
            <a:extLst>
              <a:ext uri="{FF2B5EF4-FFF2-40B4-BE49-F238E27FC236}">
                <a16:creationId xmlns:a16="http://schemas.microsoft.com/office/drawing/2014/main" id="{8320DC78-BFCC-9808-651B-CB0446EDEAAF}"/>
              </a:ext>
            </a:extLst>
          </p:cNvPr>
          <p:cNvCxnSpPr>
            <a:cxnSpLocks/>
          </p:cNvCxnSpPr>
          <p:nvPr/>
        </p:nvCxnSpPr>
        <p:spPr>
          <a:xfrm>
            <a:off x="9728972" y="1698863"/>
            <a:ext cx="235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62634DA-F067-4BAF-341D-4B3790D98928}"/>
              </a:ext>
            </a:extLst>
          </p:cNvPr>
          <p:cNvSpPr/>
          <p:nvPr/>
        </p:nvSpPr>
        <p:spPr>
          <a:xfrm>
            <a:off x="9964897" y="1363653"/>
            <a:ext cx="897112" cy="6537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Open Unmix</a:t>
            </a:r>
            <a:endParaRPr lang="en-IL" dirty="0"/>
          </a:p>
        </p:txBody>
      </p:sp>
      <p:cxnSp>
        <p:nvCxnSpPr>
          <p:cNvPr id="10" name="Straight Arrow Connector 9">
            <a:extLst>
              <a:ext uri="{FF2B5EF4-FFF2-40B4-BE49-F238E27FC236}">
                <a16:creationId xmlns:a16="http://schemas.microsoft.com/office/drawing/2014/main" id="{78E8D9D1-7881-5E0D-5D5C-1620F4C53795}"/>
              </a:ext>
            </a:extLst>
          </p:cNvPr>
          <p:cNvCxnSpPr>
            <a:cxnSpLocks/>
          </p:cNvCxnSpPr>
          <p:nvPr/>
        </p:nvCxnSpPr>
        <p:spPr>
          <a:xfrm>
            <a:off x="10858499" y="1734470"/>
            <a:ext cx="266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B2A8732-4DE2-7F8A-C204-D87AC9B4C9EF}"/>
              </a:ext>
            </a:extLst>
          </p:cNvPr>
          <p:cNvSpPr/>
          <p:nvPr/>
        </p:nvSpPr>
        <p:spPr>
          <a:xfrm>
            <a:off x="11125199" y="1385476"/>
            <a:ext cx="1024157" cy="5836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Mask estimation</a:t>
            </a:r>
            <a:endParaRPr lang="en-IL" sz="1400" dirty="0"/>
          </a:p>
        </p:txBody>
      </p:sp>
    </p:spTree>
    <p:extLst>
      <p:ext uri="{BB962C8B-B14F-4D97-AF65-F5344CB8AC3E}">
        <p14:creationId xmlns:p14="http://schemas.microsoft.com/office/powerpoint/2010/main" val="269655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273D-D6AB-DC33-676D-7B86B2A65BD2}"/>
              </a:ext>
            </a:extLst>
          </p:cNvPr>
          <p:cNvSpPr>
            <a:spLocks noGrp="1"/>
          </p:cNvSpPr>
          <p:nvPr>
            <p:ph type="title"/>
          </p:nvPr>
        </p:nvSpPr>
        <p:spPr/>
        <p:txBody>
          <a:bodyPr/>
          <a:lstStyle/>
          <a:p>
            <a:r>
              <a:rPr lang="en-US" dirty="0"/>
              <a:t>The Mask Estimation Module</a:t>
            </a:r>
            <a:endParaRPr lang="en-IL" dirty="0"/>
          </a:p>
        </p:txBody>
      </p:sp>
      <p:sp>
        <p:nvSpPr>
          <p:cNvPr id="3" name="Content Placeholder 2">
            <a:extLst>
              <a:ext uri="{FF2B5EF4-FFF2-40B4-BE49-F238E27FC236}">
                <a16:creationId xmlns:a16="http://schemas.microsoft.com/office/drawing/2014/main" id="{FBC9196D-0032-554F-AAB5-A574842E256C}"/>
              </a:ext>
            </a:extLst>
          </p:cNvPr>
          <p:cNvSpPr>
            <a:spLocks noGrp="1"/>
          </p:cNvSpPr>
          <p:nvPr>
            <p:ph idx="1"/>
          </p:nvPr>
        </p:nvSpPr>
        <p:spPr/>
        <p:txBody>
          <a:bodyPr>
            <a:normAutofit/>
          </a:bodyPr>
          <a:lstStyle/>
          <a:p>
            <a:r>
              <a:rPr lang="en-US" sz="2400" dirty="0"/>
              <a:t>The module reconnects every band to the final mask</a:t>
            </a:r>
            <a:endParaRPr lang="en-IL" sz="2400" dirty="0"/>
          </a:p>
        </p:txBody>
      </p:sp>
      <p:sp>
        <p:nvSpPr>
          <p:cNvPr id="4" name="Slide Number Placeholder 3">
            <a:extLst>
              <a:ext uri="{FF2B5EF4-FFF2-40B4-BE49-F238E27FC236}">
                <a16:creationId xmlns:a16="http://schemas.microsoft.com/office/drawing/2014/main" id="{BC65200C-C7BA-F107-FB1D-B1A590030FA3}"/>
              </a:ext>
            </a:extLst>
          </p:cNvPr>
          <p:cNvSpPr>
            <a:spLocks noGrp="1"/>
          </p:cNvSpPr>
          <p:nvPr>
            <p:ph type="sldNum" sz="quarter" idx="12"/>
          </p:nvPr>
        </p:nvSpPr>
        <p:spPr/>
        <p:txBody>
          <a:bodyPr/>
          <a:lstStyle/>
          <a:p>
            <a:fld id="{B01D9778-10B4-40FB-B4E4-44FA89A86639}" type="slidenum">
              <a:rPr lang="en-US" smtClean="0"/>
              <a:pPr/>
              <a:t>15</a:t>
            </a:fld>
            <a:endParaRPr lang="en-US"/>
          </a:p>
        </p:txBody>
      </p:sp>
      <p:pic>
        <p:nvPicPr>
          <p:cNvPr id="5" name="Content Placeholder 5">
            <a:extLst>
              <a:ext uri="{FF2B5EF4-FFF2-40B4-BE49-F238E27FC236}">
                <a16:creationId xmlns:a16="http://schemas.microsoft.com/office/drawing/2014/main" id="{464B63B6-D905-7C79-2780-7012BCA63E3E}"/>
              </a:ext>
            </a:extLst>
          </p:cNvPr>
          <p:cNvPicPr>
            <a:picLocks noChangeAspect="1"/>
          </p:cNvPicPr>
          <p:nvPr/>
        </p:nvPicPr>
        <p:blipFill rotWithShape="1">
          <a:blip r:embed="rId2"/>
          <a:srcRect l="21622" t="65018" r="811" b="1295"/>
          <a:stretch/>
        </p:blipFill>
        <p:spPr>
          <a:xfrm>
            <a:off x="381000" y="2590800"/>
            <a:ext cx="11070519" cy="2925764"/>
          </a:xfrm>
          <a:prstGeom prst="rect">
            <a:avLst/>
          </a:prstGeom>
        </p:spPr>
      </p:pic>
      <p:sp>
        <p:nvSpPr>
          <p:cNvPr id="6" name="Arrow: Right 5">
            <a:extLst>
              <a:ext uri="{FF2B5EF4-FFF2-40B4-BE49-F238E27FC236}">
                <a16:creationId xmlns:a16="http://schemas.microsoft.com/office/drawing/2014/main" id="{190AF76B-187F-9E7A-5541-24851B333461}"/>
              </a:ext>
            </a:extLst>
          </p:cNvPr>
          <p:cNvSpPr/>
          <p:nvPr/>
        </p:nvSpPr>
        <p:spPr>
          <a:xfrm>
            <a:off x="7741265" y="1206822"/>
            <a:ext cx="1036239" cy="9840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Input song</a:t>
            </a:r>
            <a:endParaRPr lang="en-IL" dirty="0"/>
          </a:p>
        </p:txBody>
      </p:sp>
      <p:sp>
        <p:nvSpPr>
          <p:cNvPr id="7" name="Rectangle 6">
            <a:extLst>
              <a:ext uri="{FF2B5EF4-FFF2-40B4-BE49-F238E27FC236}">
                <a16:creationId xmlns:a16="http://schemas.microsoft.com/office/drawing/2014/main" id="{42BAB944-DA48-B766-7BEC-5B47D3972F58}"/>
              </a:ext>
            </a:extLst>
          </p:cNvPr>
          <p:cNvSpPr/>
          <p:nvPr/>
        </p:nvSpPr>
        <p:spPr>
          <a:xfrm>
            <a:off x="8777504" y="1289384"/>
            <a:ext cx="951467" cy="791024"/>
          </a:xfrm>
          <a:prstGeom prst="rect">
            <a:avLst/>
          </a:prstGeom>
          <a:solidFill>
            <a:schemeClr val="accent1"/>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Band split module</a:t>
            </a:r>
            <a:endParaRPr lang="en-IL" dirty="0"/>
          </a:p>
        </p:txBody>
      </p:sp>
      <p:cxnSp>
        <p:nvCxnSpPr>
          <p:cNvPr id="8" name="Straight Arrow Connector 7">
            <a:extLst>
              <a:ext uri="{FF2B5EF4-FFF2-40B4-BE49-F238E27FC236}">
                <a16:creationId xmlns:a16="http://schemas.microsoft.com/office/drawing/2014/main" id="{3694E005-4656-2273-E4E1-2F2272F56BB7}"/>
              </a:ext>
            </a:extLst>
          </p:cNvPr>
          <p:cNvCxnSpPr>
            <a:cxnSpLocks/>
          </p:cNvCxnSpPr>
          <p:nvPr/>
        </p:nvCxnSpPr>
        <p:spPr>
          <a:xfrm>
            <a:off x="9728972" y="1698863"/>
            <a:ext cx="235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2B65142-2D33-C7F3-0DAD-ADD3C3FD2CC5}"/>
              </a:ext>
            </a:extLst>
          </p:cNvPr>
          <p:cNvSpPr/>
          <p:nvPr/>
        </p:nvSpPr>
        <p:spPr>
          <a:xfrm>
            <a:off x="9964897" y="1363653"/>
            <a:ext cx="897112" cy="6537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Open Unmix</a:t>
            </a:r>
            <a:endParaRPr lang="en-IL" dirty="0"/>
          </a:p>
        </p:txBody>
      </p:sp>
      <p:cxnSp>
        <p:nvCxnSpPr>
          <p:cNvPr id="10" name="Straight Arrow Connector 9">
            <a:extLst>
              <a:ext uri="{FF2B5EF4-FFF2-40B4-BE49-F238E27FC236}">
                <a16:creationId xmlns:a16="http://schemas.microsoft.com/office/drawing/2014/main" id="{4F01F3C2-E284-43DD-57D1-58E65ECBB34E}"/>
              </a:ext>
            </a:extLst>
          </p:cNvPr>
          <p:cNvCxnSpPr>
            <a:cxnSpLocks/>
          </p:cNvCxnSpPr>
          <p:nvPr/>
        </p:nvCxnSpPr>
        <p:spPr>
          <a:xfrm>
            <a:off x="10858499" y="1734470"/>
            <a:ext cx="266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8D06FBB-9E41-5D87-9074-DE16040DA1AB}"/>
              </a:ext>
            </a:extLst>
          </p:cNvPr>
          <p:cNvSpPr/>
          <p:nvPr/>
        </p:nvSpPr>
        <p:spPr>
          <a:xfrm>
            <a:off x="11125199" y="1385476"/>
            <a:ext cx="1024157" cy="58369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Mask estimation</a:t>
            </a:r>
            <a:endParaRPr lang="en-IL" sz="1400" dirty="0"/>
          </a:p>
        </p:txBody>
      </p:sp>
    </p:spTree>
    <p:extLst>
      <p:ext uri="{BB962C8B-B14F-4D97-AF65-F5344CB8AC3E}">
        <p14:creationId xmlns:p14="http://schemas.microsoft.com/office/powerpoint/2010/main" val="2439630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endParaRPr lang="he-IL" dirty="0">
              <a:highlight>
                <a:srgbClr val="FFFF00"/>
              </a:highlight>
            </a:endParaRPr>
          </a:p>
        </p:txBody>
      </p:sp>
      <p:sp>
        <p:nvSpPr>
          <p:cNvPr id="3" name="Content Placeholder 2"/>
          <p:cNvSpPr>
            <a:spLocks noGrp="1"/>
          </p:cNvSpPr>
          <p:nvPr>
            <p:ph idx="1"/>
          </p:nvPr>
        </p:nvSpPr>
        <p:spPr/>
        <p:txBody>
          <a:bodyPr/>
          <a:lstStyle/>
          <a:p>
            <a:pPr marL="0" indent="0">
              <a:buNone/>
            </a:pPr>
            <a:r>
              <a:rPr lang="en-US" dirty="0"/>
              <a:t>The project is modifying a module by combining two ideas and then checking the delta of performance, hoping for an improvement, without adding a lot of computational complexity. </a:t>
            </a:r>
          </a:p>
          <a:p>
            <a:pPr marL="0" indent="0">
              <a:buNone/>
            </a:pPr>
            <a:endParaRPr lang="en-US" dirty="0"/>
          </a:p>
        </p:txBody>
      </p:sp>
      <p:sp>
        <p:nvSpPr>
          <p:cNvPr id="5" name="Slide Number Placeholder 4"/>
          <p:cNvSpPr>
            <a:spLocks noGrp="1"/>
          </p:cNvSpPr>
          <p:nvPr>
            <p:ph type="sldNum" sz="quarter" idx="12"/>
          </p:nvPr>
        </p:nvSpPr>
        <p:spPr/>
        <p:txBody>
          <a:bodyPr/>
          <a:lstStyle/>
          <a:p>
            <a:fld id="{B01D9778-10B4-40FB-B4E4-44FA89A86639}" type="slidenum">
              <a:rPr lang="en-US" smtClean="0"/>
              <a:pPr/>
              <a:t>16</a:t>
            </a:fld>
            <a:endParaRPr lang="en-US"/>
          </a:p>
        </p:txBody>
      </p:sp>
      <p:pic>
        <p:nvPicPr>
          <p:cNvPr id="4" name="Picture 3">
            <a:extLst>
              <a:ext uri="{FF2B5EF4-FFF2-40B4-BE49-F238E27FC236}">
                <a16:creationId xmlns:a16="http://schemas.microsoft.com/office/drawing/2014/main" id="{FF6A49DA-4AE1-CBC4-3AF3-9505E45B8278}"/>
              </a:ext>
            </a:extLst>
          </p:cNvPr>
          <p:cNvPicPr>
            <a:picLocks noChangeAspect="1"/>
          </p:cNvPicPr>
          <p:nvPr/>
        </p:nvPicPr>
        <p:blipFill>
          <a:blip r:embed="rId2"/>
          <a:stretch>
            <a:fillRect/>
          </a:stretch>
        </p:blipFill>
        <p:spPr>
          <a:xfrm>
            <a:off x="76200" y="3727486"/>
            <a:ext cx="4410387" cy="1143000"/>
          </a:xfrm>
          <a:prstGeom prst="rect">
            <a:avLst/>
          </a:prstGeom>
        </p:spPr>
      </p:pic>
      <p:sp>
        <p:nvSpPr>
          <p:cNvPr id="6" name="Rectangle 5">
            <a:extLst>
              <a:ext uri="{FF2B5EF4-FFF2-40B4-BE49-F238E27FC236}">
                <a16:creationId xmlns:a16="http://schemas.microsoft.com/office/drawing/2014/main" id="{A93712AA-2FA5-0D4E-E8FB-210E8815A09C}"/>
              </a:ext>
            </a:extLst>
          </p:cNvPr>
          <p:cNvSpPr/>
          <p:nvPr/>
        </p:nvSpPr>
        <p:spPr>
          <a:xfrm>
            <a:off x="4724400" y="3917986"/>
            <a:ext cx="16002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Modified Open-Unmix module</a:t>
            </a:r>
            <a:endParaRPr lang="en-IL" dirty="0"/>
          </a:p>
        </p:txBody>
      </p:sp>
      <p:pic>
        <p:nvPicPr>
          <p:cNvPr id="7" name="Content Placeholder 5">
            <a:extLst>
              <a:ext uri="{FF2B5EF4-FFF2-40B4-BE49-F238E27FC236}">
                <a16:creationId xmlns:a16="http://schemas.microsoft.com/office/drawing/2014/main" id="{17284D88-0A41-40A5-576F-21FC92DC67F3}"/>
              </a:ext>
            </a:extLst>
          </p:cNvPr>
          <p:cNvPicPr>
            <a:picLocks noChangeAspect="1"/>
          </p:cNvPicPr>
          <p:nvPr/>
        </p:nvPicPr>
        <p:blipFill rotWithShape="1">
          <a:blip r:embed="rId3"/>
          <a:srcRect l="21622" t="65018" r="811" b="1295"/>
          <a:stretch/>
        </p:blipFill>
        <p:spPr>
          <a:xfrm>
            <a:off x="6681953" y="3636204"/>
            <a:ext cx="5015675" cy="1325564"/>
          </a:xfrm>
          <a:prstGeom prst="rect">
            <a:avLst/>
          </a:prstGeom>
        </p:spPr>
      </p:pic>
      <p:cxnSp>
        <p:nvCxnSpPr>
          <p:cNvPr id="9" name="Straight Arrow Connector 8">
            <a:extLst>
              <a:ext uri="{FF2B5EF4-FFF2-40B4-BE49-F238E27FC236}">
                <a16:creationId xmlns:a16="http://schemas.microsoft.com/office/drawing/2014/main" id="{7B367C86-0627-E0DE-666B-9C70A8ECEAA6}"/>
              </a:ext>
            </a:extLst>
          </p:cNvPr>
          <p:cNvCxnSpPr>
            <a:cxnSpLocks/>
            <a:stCxn id="4" idx="3"/>
            <a:endCxn id="6" idx="1"/>
          </p:cNvCxnSpPr>
          <p:nvPr/>
        </p:nvCxnSpPr>
        <p:spPr>
          <a:xfrm>
            <a:off x="4486587" y="4298986"/>
            <a:ext cx="2378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893E9B3-74A6-C704-942F-E24D06FEA3EC}"/>
              </a:ext>
            </a:extLst>
          </p:cNvPr>
          <p:cNvCxnSpPr>
            <a:stCxn id="6" idx="3"/>
          </p:cNvCxnSpPr>
          <p:nvPr/>
        </p:nvCxnSpPr>
        <p:spPr>
          <a:xfrm>
            <a:off x="6324600" y="4298986"/>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314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DA2F8-C8DD-2092-3CDC-5426E9EA284B}"/>
              </a:ext>
            </a:extLst>
          </p:cNvPr>
          <p:cNvSpPr>
            <a:spLocks noGrp="1"/>
          </p:cNvSpPr>
          <p:nvPr>
            <p:ph type="title"/>
          </p:nvPr>
        </p:nvSpPr>
        <p:spPr/>
        <p:txBody>
          <a:bodyPr/>
          <a:lstStyle/>
          <a:p>
            <a:r>
              <a:rPr lang="en-US" dirty="0"/>
              <a:t>Work so far</a:t>
            </a:r>
            <a:endParaRPr lang="en-IL" dirty="0"/>
          </a:p>
        </p:txBody>
      </p:sp>
      <p:sp>
        <p:nvSpPr>
          <p:cNvPr id="3" name="Content Placeholder 2">
            <a:extLst>
              <a:ext uri="{FF2B5EF4-FFF2-40B4-BE49-F238E27FC236}">
                <a16:creationId xmlns:a16="http://schemas.microsoft.com/office/drawing/2014/main" id="{7EC15B7D-DEFC-831C-DF35-94031145A75E}"/>
              </a:ext>
            </a:extLst>
          </p:cNvPr>
          <p:cNvSpPr>
            <a:spLocks noGrp="1"/>
          </p:cNvSpPr>
          <p:nvPr>
            <p:ph idx="1"/>
          </p:nvPr>
        </p:nvSpPr>
        <p:spPr/>
        <p:txBody>
          <a:bodyPr>
            <a:normAutofit fontScale="92500"/>
          </a:bodyPr>
          <a:lstStyle/>
          <a:p>
            <a:r>
              <a:rPr lang="en-US" dirty="0"/>
              <a:t>Heavy literature survey</a:t>
            </a:r>
          </a:p>
          <a:p>
            <a:r>
              <a:rPr lang="en-US" dirty="0"/>
              <a:t>Learning the audio separation world from scratch</a:t>
            </a:r>
          </a:p>
          <a:p>
            <a:r>
              <a:rPr lang="en-US" dirty="0"/>
              <a:t>Open-unmix ready to be trained</a:t>
            </a:r>
          </a:p>
          <a:p>
            <a:endParaRPr lang="en-US" dirty="0"/>
          </a:p>
          <a:p>
            <a:pPr marL="0" indent="0">
              <a:buNone/>
            </a:pPr>
            <a:r>
              <a:rPr lang="en-US" dirty="0"/>
              <a:t>What’s left:</a:t>
            </a:r>
          </a:p>
          <a:p>
            <a:r>
              <a:rPr lang="en-US" dirty="0"/>
              <a:t>Training the open-unmix</a:t>
            </a:r>
          </a:p>
          <a:p>
            <a:r>
              <a:rPr lang="en-US" dirty="0"/>
              <a:t>Modifying the open-unmix so it can accept the separated bands</a:t>
            </a:r>
            <a:br>
              <a:rPr lang="en-US" dirty="0"/>
            </a:br>
            <a:r>
              <a:rPr lang="en-US" dirty="0"/>
              <a:t>and adding the modules together</a:t>
            </a:r>
          </a:p>
          <a:p>
            <a:pPr marL="0" indent="0">
              <a:buNone/>
            </a:pPr>
            <a:endParaRPr lang="en-US" dirty="0"/>
          </a:p>
          <a:p>
            <a:endParaRPr lang="en-US" dirty="0"/>
          </a:p>
          <a:p>
            <a:endParaRPr lang="en-IL" dirty="0"/>
          </a:p>
        </p:txBody>
      </p:sp>
      <p:sp>
        <p:nvSpPr>
          <p:cNvPr id="4" name="Slide Number Placeholder 3">
            <a:extLst>
              <a:ext uri="{FF2B5EF4-FFF2-40B4-BE49-F238E27FC236}">
                <a16:creationId xmlns:a16="http://schemas.microsoft.com/office/drawing/2014/main" id="{9315F0B4-F736-2813-C640-A319E9710B58}"/>
              </a:ext>
            </a:extLst>
          </p:cNvPr>
          <p:cNvSpPr>
            <a:spLocks noGrp="1"/>
          </p:cNvSpPr>
          <p:nvPr>
            <p:ph type="sldNum" sz="quarter" idx="12"/>
          </p:nvPr>
        </p:nvSpPr>
        <p:spPr/>
        <p:txBody>
          <a:bodyPr/>
          <a:lstStyle/>
          <a:p>
            <a:fld id="{B01D9778-10B4-40FB-B4E4-44FA89A86639}" type="slidenum">
              <a:rPr lang="en-US" smtClean="0"/>
              <a:pPr/>
              <a:t>17</a:t>
            </a:fld>
            <a:endParaRPr lang="en-US"/>
          </a:p>
        </p:txBody>
      </p:sp>
    </p:spTree>
    <p:extLst>
      <p:ext uri="{BB962C8B-B14F-4D97-AF65-F5344CB8AC3E}">
        <p14:creationId xmlns:p14="http://schemas.microsoft.com/office/powerpoint/2010/main" val="1326592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615" y="228600"/>
            <a:ext cx="8229600" cy="1143000"/>
          </a:xfrm>
        </p:spPr>
        <p:txBody>
          <a:bodyPr/>
          <a:lstStyle/>
          <a:p>
            <a:r>
              <a:rPr lang="en-US" dirty="0"/>
              <a:t>References</a:t>
            </a:r>
            <a:endParaRPr lang="he-IL" dirty="0"/>
          </a:p>
        </p:txBody>
      </p:sp>
      <p:sp>
        <p:nvSpPr>
          <p:cNvPr id="3" name="Content Placeholder 2"/>
          <p:cNvSpPr>
            <a:spLocks noGrp="1"/>
          </p:cNvSpPr>
          <p:nvPr>
            <p:ph idx="1"/>
          </p:nvPr>
        </p:nvSpPr>
        <p:spPr/>
        <p:txBody>
          <a:bodyPr>
            <a:normAutofit/>
          </a:bodyPr>
          <a:lstStyle/>
          <a:p>
            <a:r>
              <a:rPr lang="en-US" sz="2400" dirty="0">
                <a:hlinkClick r:id="rId3"/>
              </a:rPr>
              <a:t>https://paperswithcode.com/sota/music-source-separation-on-musdb18?p=open-unmix-a-reference-implementation-for</a:t>
            </a:r>
            <a:r>
              <a:rPr lang="en-US" sz="2400" dirty="0"/>
              <a:t>  all the papers trained on the dataset</a:t>
            </a:r>
          </a:p>
          <a:p>
            <a:r>
              <a:rPr lang="en-US" sz="2400" dirty="0">
                <a:hlinkClick r:id="rId4"/>
              </a:rPr>
              <a:t>https://doi.org/10.5281/zenodo.1117372</a:t>
            </a:r>
            <a:r>
              <a:rPr lang="en-US" sz="2400" dirty="0"/>
              <a:t> Zafar </a:t>
            </a:r>
            <a:r>
              <a:rPr lang="en-US" sz="2400" dirty="0" err="1"/>
              <a:t>Rafii</a:t>
            </a:r>
            <a:r>
              <a:rPr lang="en-US" sz="2400" dirty="0"/>
              <a:t> and Antoine </a:t>
            </a:r>
            <a:r>
              <a:rPr lang="en-US" sz="2400" dirty="0" err="1"/>
              <a:t>Liutkus</a:t>
            </a:r>
            <a:r>
              <a:rPr lang="en-US" sz="2400" dirty="0"/>
              <a:t> et Al. “The MUSDB18 corpus for music separation.” (2017)</a:t>
            </a:r>
          </a:p>
          <a:p>
            <a:r>
              <a:rPr lang="en-US" sz="2400" dirty="0">
                <a:hlinkClick r:id="rId5"/>
              </a:rPr>
              <a:t>https://arxiv.org/pdf/2209.15174.pdf</a:t>
            </a:r>
            <a:r>
              <a:rPr lang="en-US" sz="2400" dirty="0"/>
              <a:t>  Yi Luo, </a:t>
            </a:r>
            <a:r>
              <a:rPr lang="en-US" sz="2400" dirty="0" err="1"/>
              <a:t>Jianwei</a:t>
            </a:r>
            <a:r>
              <a:rPr lang="en-US" sz="2400" dirty="0"/>
              <a:t> Yu. “Music Source Separation with Band-split RNN.” EESS Audio and Speech Processing (2022)</a:t>
            </a:r>
          </a:p>
          <a:p>
            <a:r>
              <a:rPr lang="en-US" sz="2400" dirty="0">
                <a:hlinkClick r:id="rId6"/>
              </a:rPr>
              <a:t>https://www.theoj.org/joss-papers/joss.01667/10.21105.joss.01667.pdf</a:t>
            </a:r>
            <a:r>
              <a:rPr lang="en-US" sz="2400" dirty="0"/>
              <a:t> Fabian-Robert </a:t>
            </a:r>
            <a:r>
              <a:rPr lang="en-US" sz="2400" dirty="0" err="1"/>
              <a:t>Stöter</a:t>
            </a:r>
            <a:r>
              <a:rPr lang="en-US" sz="2400" dirty="0"/>
              <a:t>, Stefan </a:t>
            </a:r>
            <a:r>
              <a:rPr lang="en-US" sz="2400" dirty="0" err="1"/>
              <a:t>Uhlich</a:t>
            </a:r>
            <a:r>
              <a:rPr lang="en-US" sz="2400" dirty="0"/>
              <a:t>, Antoine </a:t>
            </a:r>
            <a:r>
              <a:rPr lang="en-US" sz="2400" dirty="0" err="1"/>
              <a:t>Liutkus</a:t>
            </a:r>
            <a:r>
              <a:rPr lang="en-US" sz="2400" dirty="0"/>
              <a:t>, and Yuki </a:t>
            </a:r>
            <a:r>
              <a:rPr lang="en-US" sz="2400" dirty="0" err="1"/>
              <a:t>Mitsufuji</a:t>
            </a:r>
            <a:r>
              <a:rPr lang="en-US" sz="2400" dirty="0"/>
              <a:t>. “Open-Unmix - A Reference Implementation for Music Source Separation.” Journal of Open Source Software (2019)</a:t>
            </a:r>
            <a:endParaRPr lang="he-IL" sz="2400" dirty="0">
              <a:solidFill>
                <a:srgbClr val="002060"/>
              </a:solidFill>
            </a:endParaRPr>
          </a:p>
          <a:p>
            <a:pPr marL="0" indent="0">
              <a:buNone/>
            </a:pPr>
            <a:endParaRPr lang="en-US" sz="2400" dirty="0"/>
          </a:p>
          <a:p>
            <a:endParaRPr lang="en-US" sz="2400" dirty="0"/>
          </a:p>
          <a:p>
            <a:endParaRPr lang="en-US" sz="2400" dirty="0"/>
          </a:p>
        </p:txBody>
      </p:sp>
      <p:sp>
        <p:nvSpPr>
          <p:cNvPr id="5" name="Slide Number Placeholder 4"/>
          <p:cNvSpPr>
            <a:spLocks noGrp="1"/>
          </p:cNvSpPr>
          <p:nvPr>
            <p:ph type="sldNum" sz="quarter" idx="12"/>
          </p:nvPr>
        </p:nvSpPr>
        <p:spPr/>
        <p:txBody>
          <a:bodyPr/>
          <a:lstStyle/>
          <a:p>
            <a:fld id="{B01D9778-10B4-40FB-B4E4-44FA89A86639}" type="slidenum">
              <a:rPr lang="en-US" smtClean="0"/>
              <a:pPr/>
              <a:t>18</a:t>
            </a:fld>
            <a:endParaRPr lang="en-US" dirty="0"/>
          </a:p>
        </p:txBody>
      </p:sp>
    </p:spTree>
    <p:extLst>
      <p:ext uri="{BB962C8B-B14F-4D97-AF65-F5344CB8AC3E}">
        <p14:creationId xmlns:p14="http://schemas.microsoft.com/office/powerpoint/2010/main" val="662023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endParaRPr lang="he-IL" dirty="0"/>
          </a:p>
        </p:txBody>
      </p:sp>
      <p:sp>
        <p:nvSpPr>
          <p:cNvPr id="3" name="Content Placeholder 2"/>
          <p:cNvSpPr>
            <a:spLocks noGrp="1"/>
          </p:cNvSpPr>
          <p:nvPr>
            <p:ph idx="1"/>
          </p:nvPr>
        </p:nvSpPr>
        <p:spPr/>
        <p:txBody>
          <a:bodyPr/>
          <a:lstStyle/>
          <a:p>
            <a:r>
              <a:rPr lang="en-US" dirty="0"/>
              <a:t>Project goal</a:t>
            </a:r>
          </a:p>
          <a:p>
            <a:r>
              <a:rPr lang="en-US" dirty="0"/>
              <a:t>Background</a:t>
            </a:r>
          </a:p>
          <a:p>
            <a:r>
              <a:rPr lang="en-US" dirty="0"/>
              <a:t>Motivation</a:t>
            </a:r>
          </a:p>
          <a:p>
            <a:r>
              <a:rPr lang="en-US" dirty="0"/>
              <a:t>Literature survey</a:t>
            </a:r>
          </a:p>
          <a:p>
            <a:r>
              <a:rPr lang="en-US" dirty="0"/>
              <a:t>Presenting project</a:t>
            </a:r>
          </a:p>
          <a:p>
            <a:r>
              <a:rPr lang="en-US" dirty="0"/>
              <a:t>conclusion</a:t>
            </a:r>
          </a:p>
          <a:p>
            <a:endParaRPr lang="en-US" dirty="0"/>
          </a:p>
          <a:p>
            <a:endParaRPr lang="en-US" dirty="0"/>
          </a:p>
          <a:p>
            <a:pPr marL="857250" lvl="1" indent="-457200"/>
            <a:endParaRPr lang="he-IL" dirty="0"/>
          </a:p>
        </p:txBody>
      </p:sp>
      <p:sp>
        <p:nvSpPr>
          <p:cNvPr id="5" name="Slide Number Placeholder 4"/>
          <p:cNvSpPr>
            <a:spLocks noGrp="1"/>
          </p:cNvSpPr>
          <p:nvPr>
            <p:ph type="sldNum" sz="quarter" idx="12"/>
          </p:nvPr>
        </p:nvSpPr>
        <p:spPr/>
        <p:txBody>
          <a:bodyPr/>
          <a:lstStyle/>
          <a:p>
            <a:fld id="{B01D9778-10B4-40FB-B4E4-44FA89A86639}" type="slidenum">
              <a:rPr lang="en-US" smtClean="0">
                <a:solidFill>
                  <a:schemeClr val="tx1"/>
                </a:solidFill>
              </a:rPr>
              <a:pPr/>
              <a:t>2</a:t>
            </a:fld>
            <a:endParaRPr lang="en-US">
              <a:solidFill>
                <a:schemeClr val="tx1"/>
              </a:solidFill>
            </a:endParaRPr>
          </a:p>
        </p:txBody>
      </p:sp>
    </p:spTree>
    <p:extLst>
      <p:ext uri="{BB962C8B-B14F-4D97-AF65-F5344CB8AC3E}">
        <p14:creationId xmlns:p14="http://schemas.microsoft.com/office/powerpoint/2010/main" val="4064217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Goal</a:t>
            </a:r>
            <a:endParaRPr lang="he-IL" dirty="0"/>
          </a:p>
        </p:txBody>
      </p:sp>
      <p:sp>
        <p:nvSpPr>
          <p:cNvPr id="3" name="Content Placeholder 2"/>
          <p:cNvSpPr>
            <a:spLocks noGrp="1"/>
          </p:cNvSpPr>
          <p:nvPr>
            <p:ph idx="1"/>
          </p:nvPr>
        </p:nvSpPr>
        <p:spPr/>
        <p:txBody>
          <a:bodyPr>
            <a:normAutofit/>
          </a:bodyPr>
          <a:lstStyle/>
          <a:p>
            <a:pPr marL="0" indent="0">
              <a:buNone/>
            </a:pPr>
            <a:r>
              <a:rPr lang="en-US" dirty="0"/>
              <a:t>Building a module that can receive a song and will be able to separate the vocals from the background music.</a:t>
            </a:r>
          </a:p>
          <a:p>
            <a:pPr marL="0" indent="0">
              <a:buNone/>
            </a:pPr>
            <a:r>
              <a:rPr lang="en-US" dirty="0"/>
              <a:t>We want to achieve that using deep learning methods.</a:t>
            </a:r>
          </a:p>
          <a:p>
            <a:pPr marL="0" indent="0">
              <a:buNone/>
            </a:pPr>
            <a:endParaRPr lang="en-US" dirty="0"/>
          </a:p>
          <a:p>
            <a:pPr marL="0" indent="0">
              <a:buNone/>
            </a:pPr>
            <a:r>
              <a:rPr lang="en-US" dirty="0"/>
              <a:t>Problems:</a:t>
            </a:r>
          </a:p>
          <a:p>
            <a:pPr marL="0" indent="0">
              <a:buNone/>
            </a:pPr>
            <a:r>
              <a:rPr lang="en-US" dirty="0"/>
              <a:t>-No straightforward solutions for deep learning methods </a:t>
            </a:r>
          </a:p>
          <a:p>
            <a:pPr marL="0" indent="0">
              <a:buNone/>
            </a:pPr>
            <a:r>
              <a:rPr lang="en-US" dirty="0"/>
              <a:t>-Need a lot of data for training. </a:t>
            </a:r>
          </a:p>
        </p:txBody>
      </p:sp>
      <p:sp>
        <p:nvSpPr>
          <p:cNvPr id="5" name="Slide Number Placeholder 4"/>
          <p:cNvSpPr>
            <a:spLocks noGrp="1"/>
          </p:cNvSpPr>
          <p:nvPr>
            <p:ph type="sldNum" sz="quarter" idx="12"/>
          </p:nvPr>
        </p:nvSpPr>
        <p:spPr/>
        <p:txBody>
          <a:bodyPr/>
          <a:lstStyle/>
          <a:p>
            <a:fld id="{B01D9778-10B4-40FB-B4E4-44FA89A86639}" type="slidenum">
              <a:rPr lang="en-US" smtClean="0"/>
              <a:pPr/>
              <a:t>3</a:t>
            </a:fld>
            <a:endParaRPr lang="en-US"/>
          </a:p>
        </p:txBody>
      </p:sp>
    </p:spTree>
    <p:extLst>
      <p:ext uri="{BB962C8B-B14F-4D97-AF65-F5344CB8AC3E}">
        <p14:creationId xmlns:p14="http://schemas.microsoft.com/office/powerpoint/2010/main" val="334877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endParaRPr lang="he-IL" dirty="0"/>
          </a:p>
        </p:txBody>
      </p:sp>
      <p:sp>
        <p:nvSpPr>
          <p:cNvPr id="3" name="Content Placeholder 2"/>
          <p:cNvSpPr>
            <a:spLocks noGrp="1"/>
          </p:cNvSpPr>
          <p:nvPr>
            <p:ph idx="1"/>
          </p:nvPr>
        </p:nvSpPr>
        <p:spPr/>
        <p:txBody>
          <a:bodyPr>
            <a:normAutofit/>
          </a:bodyPr>
          <a:lstStyle/>
          <a:p>
            <a:pPr marL="0" indent="0">
              <a:buNone/>
            </a:pPr>
            <a:r>
              <a:rPr lang="en-US" sz="3600" dirty="0"/>
              <a:t>A song is various channels that are added together, each channel holds different information for the song.</a:t>
            </a:r>
          </a:p>
          <a:p>
            <a:pPr marL="0" indent="0">
              <a:buNone/>
            </a:pPr>
            <a:endParaRPr lang="en-US" sz="3600" dirty="0"/>
          </a:p>
          <a:p>
            <a:pPr marL="0" indent="0">
              <a:buNone/>
            </a:pPr>
            <a:r>
              <a:rPr lang="en-US" sz="3600" dirty="0"/>
              <a:t>We want to separate it back.</a:t>
            </a:r>
          </a:p>
        </p:txBody>
      </p:sp>
      <p:sp>
        <p:nvSpPr>
          <p:cNvPr id="5" name="Slide Number Placeholder 4"/>
          <p:cNvSpPr>
            <a:spLocks noGrp="1"/>
          </p:cNvSpPr>
          <p:nvPr>
            <p:ph type="sldNum" sz="quarter" idx="12"/>
          </p:nvPr>
        </p:nvSpPr>
        <p:spPr/>
        <p:txBody>
          <a:bodyPr/>
          <a:lstStyle/>
          <a:p>
            <a:fld id="{B01D9778-10B4-40FB-B4E4-44FA89A86639}" type="slidenum">
              <a:rPr lang="en-US" smtClean="0"/>
              <a:pPr/>
              <a:t>4</a:t>
            </a:fld>
            <a:endParaRPr lang="en-US"/>
          </a:p>
        </p:txBody>
      </p:sp>
      <p:pic>
        <p:nvPicPr>
          <p:cNvPr id="2050" name="Picture 2" descr="Introduction — Open-Source Tools &amp; Data for Music Source Separation">
            <a:extLst>
              <a:ext uri="{FF2B5EF4-FFF2-40B4-BE49-F238E27FC236}">
                <a16:creationId xmlns:a16="http://schemas.microsoft.com/office/drawing/2014/main" id="{B2FB8D94-F1FD-86B9-DF13-C1AB8F107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3429000"/>
            <a:ext cx="556866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29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57FE-E208-1CBF-A161-1D9A30678C15}"/>
              </a:ext>
            </a:extLst>
          </p:cNvPr>
          <p:cNvSpPr>
            <a:spLocks noGrp="1"/>
          </p:cNvSpPr>
          <p:nvPr>
            <p:ph type="title"/>
          </p:nvPr>
        </p:nvSpPr>
        <p:spPr/>
        <p:txBody>
          <a:bodyPr/>
          <a:lstStyle/>
          <a:p>
            <a:r>
              <a:rPr lang="en-US" dirty="0">
                <a:solidFill>
                  <a:srgbClr val="002060"/>
                </a:solidFill>
              </a:rPr>
              <a:t>Background</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38A95D-D843-9E7E-10FF-E6684C264CE9}"/>
                  </a:ext>
                </a:extLst>
              </p:cNvPr>
              <p:cNvSpPr>
                <a:spLocks noGrp="1"/>
              </p:cNvSpPr>
              <p:nvPr>
                <p:ph idx="1"/>
              </p:nvPr>
            </p:nvSpPr>
            <p:spPr>
              <a:xfrm>
                <a:off x="381000" y="1490662"/>
                <a:ext cx="10972800" cy="4525963"/>
              </a:xfrm>
            </p:spPr>
            <p:txBody>
              <a:bodyPr/>
              <a:lstStyle/>
              <a:p>
                <a:pPr marL="0" indent="0">
                  <a:buNone/>
                </a:pPr>
                <a:r>
                  <a:rPr lang="en-US" dirty="0"/>
                  <a:t>Why deep learning?</a:t>
                </a:r>
              </a:p>
              <a:p>
                <a:endParaRPr lang="en-US" dirty="0"/>
              </a:p>
              <a:p>
                <a:endParaRPr lang="en-US" dirty="0"/>
              </a:p>
              <a:p>
                <a:endParaRPr lang="en-US" dirty="0"/>
              </a:p>
              <a:p>
                <a:endParaRPr lang="en-US" sz="2800" dirty="0"/>
              </a:p>
              <a:p>
                <a:r>
                  <a:rPr lang="en-US" sz="28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𝑡𝑎𝑟𝑔𝑒𝑡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𝑡𝑟𝑢𝑒</m:t>
                    </m:r>
                    <m:r>
                      <a:rPr lang="en-US" sz="2000" b="0" i="1" smtClean="0">
                        <a:latin typeface="Cambria Math" panose="02040503050406030204" pitchFamily="18" charset="0"/>
                      </a:rPr>
                      <m:t> </m:t>
                    </m:r>
                    <m:r>
                      <a:rPr lang="en-US" sz="2000" b="0" i="1" smtClean="0">
                        <a:latin typeface="Cambria Math" panose="02040503050406030204" pitchFamily="18" charset="0"/>
                      </a:rPr>
                      <m:t>𝑠𝑜𝑢𝑟𝑐𝑒</m:t>
                    </m:r>
                  </m:oMath>
                </a14:m>
                <a:endParaRPr lang="en-US" sz="2800" dirty="0"/>
              </a:p>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𝑖𝑛𝑡𝑒𝑟𝑓</m:t>
                        </m:r>
                        <m:r>
                          <a:rPr lang="en-US" sz="2000" b="0" i="1" smtClean="0">
                            <a:latin typeface="Cambria Math" panose="02040503050406030204" pitchFamily="18" charset="0"/>
                          </a:rPr>
                          <m:t>,</m:t>
                        </m:r>
                        <m:r>
                          <a:rPr lang="en-US" sz="2000" b="0" i="1" smtClean="0">
                            <a:latin typeface="Cambria Math" panose="02040503050406030204" pitchFamily="18" charset="0"/>
                          </a:rPr>
                          <m:t>𝑛𝑜𝑖𝑠𝑒</m:t>
                        </m:r>
                        <m:r>
                          <a:rPr lang="en-US" sz="2000" b="0" i="1" smtClean="0">
                            <a:latin typeface="Cambria Math" panose="02040503050406030204" pitchFamily="18" charset="0"/>
                          </a:rPr>
                          <m:t>,</m:t>
                        </m:r>
                        <m:r>
                          <a:rPr lang="en-US" sz="2000" b="0" i="1" smtClean="0">
                            <a:latin typeface="Cambria Math" panose="02040503050406030204" pitchFamily="18" charset="0"/>
                          </a:rPr>
                          <m:t>𝑎𝑟𝑡𝑖𝑓</m:t>
                        </m:r>
                      </m:sub>
                    </m:sSub>
                    <m:r>
                      <a:rPr lang="en-US" sz="2000" b="0" i="1" smtClean="0">
                        <a:latin typeface="Cambria Math" panose="02040503050406030204" pitchFamily="18" charset="0"/>
                      </a:rPr>
                      <m:t>=</m:t>
                    </m:r>
                    <m:r>
                      <a:rPr lang="en-US" sz="2000" b="0" i="1" smtClean="0">
                        <a:latin typeface="Cambria Math" panose="02040503050406030204" pitchFamily="18" charset="0"/>
                      </a:rPr>
                      <m:t>𝑒𝑟𝑟𝑜𝑟</m:t>
                    </m:r>
                    <m:r>
                      <a:rPr lang="en-US" sz="2000" b="0" i="1" smtClean="0">
                        <a:latin typeface="Cambria Math" panose="02040503050406030204" pitchFamily="18" charset="0"/>
                      </a:rPr>
                      <m:t> </m:t>
                    </m:r>
                    <m:r>
                      <a:rPr lang="en-US" sz="2000" b="0" i="1" smtClean="0">
                        <a:latin typeface="Cambria Math" panose="02040503050406030204" pitchFamily="18" charset="0"/>
                      </a:rPr>
                      <m:t>𝑡𝑒𝑟𝑚𝑠</m:t>
                    </m:r>
                  </m:oMath>
                </a14:m>
                <a:endParaRPr lang="en-US" sz="2000" dirty="0"/>
              </a:p>
              <a:p>
                <a:endParaRPr lang="en-US" dirty="0"/>
              </a:p>
              <a:p>
                <a:endParaRPr lang="en-US" dirty="0"/>
              </a:p>
              <a:p>
                <a:endParaRPr lang="en-US" dirty="0"/>
              </a:p>
              <a:p>
                <a:endParaRPr lang="en-US" dirty="0"/>
              </a:p>
              <a:p>
                <a:endParaRPr lang="en-US" dirty="0"/>
              </a:p>
              <a:p>
                <a:endParaRPr lang="en-IL" dirty="0"/>
              </a:p>
            </p:txBody>
          </p:sp>
        </mc:Choice>
        <mc:Fallback xmlns="">
          <p:sp>
            <p:nvSpPr>
              <p:cNvPr id="3" name="Content Placeholder 2">
                <a:extLst>
                  <a:ext uri="{FF2B5EF4-FFF2-40B4-BE49-F238E27FC236}">
                    <a16:creationId xmlns:a16="http://schemas.microsoft.com/office/drawing/2014/main" id="{2F38A95D-D843-9E7E-10FF-E6684C264CE9}"/>
                  </a:ext>
                </a:extLst>
              </p:cNvPr>
              <p:cNvSpPr>
                <a:spLocks noGrp="1" noRot="1" noChangeAspect="1" noMove="1" noResize="1" noEditPoints="1" noAdjustHandles="1" noChangeArrowheads="1" noChangeShapeType="1" noTextEdit="1"/>
              </p:cNvSpPr>
              <p:nvPr>
                <p:ph idx="1"/>
              </p:nvPr>
            </p:nvSpPr>
            <p:spPr>
              <a:xfrm>
                <a:off x="381000" y="1490662"/>
                <a:ext cx="10972800" cy="4525963"/>
              </a:xfrm>
              <a:blipFill>
                <a:blip r:embed="rId3"/>
                <a:stretch>
                  <a:fillRect l="-1444" t="-1752"/>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7336E06E-4865-0CD0-A066-DB70CB17D682}"/>
              </a:ext>
            </a:extLst>
          </p:cNvPr>
          <p:cNvSpPr>
            <a:spLocks noGrp="1"/>
          </p:cNvSpPr>
          <p:nvPr>
            <p:ph type="sldNum" sz="quarter" idx="12"/>
          </p:nvPr>
        </p:nvSpPr>
        <p:spPr/>
        <p:txBody>
          <a:bodyPr/>
          <a:lstStyle/>
          <a:p>
            <a:fld id="{B01D9778-10B4-40FB-B4E4-44FA89A86639}" type="slidenum">
              <a:rPr lang="en-US" smtClean="0"/>
              <a:pPr/>
              <a:t>5</a:t>
            </a:fld>
            <a:endParaRPr lang="en-US"/>
          </a:p>
        </p:txBody>
      </p:sp>
      <p:pic>
        <p:nvPicPr>
          <p:cNvPr id="6" name="Picture 5" descr="Audio Source Separation Methods (source:&#10;paperswithcode">
            <a:extLst>
              <a:ext uri="{FF2B5EF4-FFF2-40B4-BE49-F238E27FC236}">
                <a16:creationId xmlns:a16="http://schemas.microsoft.com/office/drawing/2014/main" id="{92C71486-94EB-76A8-4F5C-6E0531578D29}"/>
              </a:ext>
            </a:extLst>
          </p:cNvPr>
          <p:cNvPicPr>
            <a:picLocks noChangeAspect="1"/>
          </p:cNvPicPr>
          <p:nvPr/>
        </p:nvPicPr>
        <p:blipFill>
          <a:blip r:embed="rId4"/>
          <a:stretch>
            <a:fillRect/>
          </a:stretch>
        </p:blipFill>
        <p:spPr>
          <a:xfrm>
            <a:off x="5029200" y="1490662"/>
            <a:ext cx="6645728" cy="3876676"/>
          </a:xfrm>
          <a:prstGeom prst="rect">
            <a:avLst/>
          </a:prstGeom>
        </p:spPr>
      </p:pic>
      <p:pic>
        <p:nvPicPr>
          <p:cNvPr id="7" name="Picture 6">
            <a:extLst>
              <a:ext uri="{FF2B5EF4-FFF2-40B4-BE49-F238E27FC236}">
                <a16:creationId xmlns:a16="http://schemas.microsoft.com/office/drawing/2014/main" id="{CDA2864A-D2BB-1749-9517-EC805D58A0DB}"/>
              </a:ext>
            </a:extLst>
          </p:cNvPr>
          <p:cNvPicPr>
            <a:picLocks noChangeAspect="1"/>
          </p:cNvPicPr>
          <p:nvPr/>
        </p:nvPicPr>
        <p:blipFill>
          <a:blip r:embed="rId5"/>
          <a:stretch>
            <a:fillRect/>
          </a:stretch>
        </p:blipFill>
        <p:spPr>
          <a:xfrm>
            <a:off x="642821" y="3257810"/>
            <a:ext cx="4065251" cy="906039"/>
          </a:xfrm>
          <a:prstGeom prst="rect">
            <a:avLst/>
          </a:prstGeom>
        </p:spPr>
      </p:pic>
      <p:pic>
        <p:nvPicPr>
          <p:cNvPr id="14" name="Picture 13">
            <a:extLst>
              <a:ext uri="{FF2B5EF4-FFF2-40B4-BE49-F238E27FC236}">
                <a16:creationId xmlns:a16="http://schemas.microsoft.com/office/drawing/2014/main" id="{6D0AEA83-50D5-7112-D071-81A34923BE7D}"/>
              </a:ext>
            </a:extLst>
          </p:cNvPr>
          <p:cNvPicPr>
            <a:picLocks noChangeAspect="1"/>
          </p:cNvPicPr>
          <p:nvPr/>
        </p:nvPicPr>
        <p:blipFill>
          <a:blip r:embed="rId6"/>
          <a:stretch>
            <a:fillRect/>
          </a:stretch>
        </p:blipFill>
        <p:spPr>
          <a:xfrm>
            <a:off x="609600" y="2752936"/>
            <a:ext cx="3875252" cy="504874"/>
          </a:xfrm>
          <a:prstGeom prst="rect">
            <a:avLst/>
          </a:prstGeom>
        </p:spPr>
      </p:pic>
    </p:spTree>
    <p:extLst>
      <p:ext uri="{BB962C8B-B14F-4D97-AF65-F5344CB8AC3E}">
        <p14:creationId xmlns:p14="http://schemas.microsoft.com/office/powerpoint/2010/main" val="3392458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5385F-2817-1F37-074A-A26AD2227A7E}"/>
              </a:ext>
            </a:extLst>
          </p:cNvPr>
          <p:cNvSpPr>
            <a:spLocks noGrp="1"/>
          </p:cNvSpPr>
          <p:nvPr>
            <p:ph type="title"/>
          </p:nvPr>
        </p:nvSpPr>
        <p:spPr/>
        <p:txBody>
          <a:bodyPr/>
          <a:lstStyle/>
          <a:p>
            <a:r>
              <a:rPr lang="en-US" dirty="0"/>
              <a:t>Motivation</a:t>
            </a:r>
            <a:endParaRPr lang="en-IL" dirty="0"/>
          </a:p>
        </p:txBody>
      </p:sp>
      <p:sp>
        <p:nvSpPr>
          <p:cNvPr id="3" name="Content Placeholder 2">
            <a:extLst>
              <a:ext uri="{FF2B5EF4-FFF2-40B4-BE49-F238E27FC236}">
                <a16:creationId xmlns:a16="http://schemas.microsoft.com/office/drawing/2014/main" id="{587DDAD9-E0FE-D6F8-B8E4-AA3801996A8B}"/>
              </a:ext>
            </a:extLst>
          </p:cNvPr>
          <p:cNvSpPr>
            <a:spLocks noGrp="1"/>
          </p:cNvSpPr>
          <p:nvPr>
            <p:ph idx="1"/>
          </p:nvPr>
        </p:nvSpPr>
        <p:spPr/>
        <p:txBody>
          <a:bodyPr>
            <a:normAutofit/>
          </a:bodyPr>
          <a:lstStyle/>
          <a:p>
            <a:r>
              <a:rPr lang="en-US" dirty="0"/>
              <a:t>The obvious use: Karaoke!</a:t>
            </a:r>
          </a:p>
          <a:p>
            <a:r>
              <a:rPr lang="en-US" dirty="0"/>
              <a:t>Relevant for other practical and modern uses:</a:t>
            </a:r>
          </a:p>
          <a:p>
            <a:pPr lvl="1"/>
            <a:r>
              <a:rPr lang="en-US" dirty="0"/>
              <a:t>Music Remixing</a:t>
            </a:r>
          </a:p>
          <a:p>
            <a:pPr lvl="1"/>
            <a:r>
              <a:rPr lang="en-US" dirty="0"/>
              <a:t>Music Education</a:t>
            </a:r>
          </a:p>
          <a:p>
            <a:pPr lvl="1"/>
            <a:r>
              <a:rPr lang="en-US" dirty="0"/>
              <a:t>Song Lyrics Recognition</a:t>
            </a:r>
            <a:br>
              <a:rPr lang="en-US" dirty="0"/>
            </a:br>
            <a:r>
              <a:rPr lang="en-US" dirty="0"/>
              <a:t>(currently used in YouTube videos and Apple music)</a:t>
            </a:r>
          </a:p>
          <a:p>
            <a:pPr lvl="1"/>
            <a:r>
              <a:rPr lang="en-US" dirty="0"/>
              <a:t>Shed light on other related tasks such as speech enhancement and separation</a:t>
            </a:r>
          </a:p>
        </p:txBody>
      </p:sp>
      <p:sp>
        <p:nvSpPr>
          <p:cNvPr id="4" name="Slide Number Placeholder 3">
            <a:extLst>
              <a:ext uri="{FF2B5EF4-FFF2-40B4-BE49-F238E27FC236}">
                <a16:creationId xmlns:a16="http://schemas.microsoft.com/office/drawing/2014/main" id="{D4A4DDF1-DB0A-2448-6E30-7580B2EE6CBF}"/>
              </a:ext>
            </a:extLst>
          </p:cNvPr>
          <p:cNvSpPr>
            <a:spLocks noGrp="1"/>
          </p:cNvSpPr>
          <p:nvPr>
            <p:ph type="sldNum" sz="quarter" idx="12"/>
          </p:nvPr>
        </p:nvSpPr>
        <p:spPr/>
        <p:txBody>
          <a:bodyPr/>
          <a:lstStyle/>
          <a:p>
            <a:fld id="{B01D9778-10B4-40FB-B4E4-44FA89A86639}" type="slidenum">
              <a:rPr lang="en-US" smtClean="0"/>
              <a:pPr/>
              <a:t>6</a:t>
            </a:fld>
            <a:endParaRPr lang="en-US"/>
          </a:p>
        </p:txBody>
      </p:sp>
    </p:spTree>
    <p:extLst>
      <p:ext uri="{BB962C8B-B14F-4D97-AF65-F5344CB8AC3E}">
        <p14:creationId xmlns:p14="http://schemas.microsoft.com/office/powerpoint/2010/main" val="191761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Literature Survey</a:t>
            </a:r>
            <a:endParaRPr lang="he-IL" dirty="0"/>
          </a:p>
        </p:txBody>
      </p:sp>
      <p:sp>
        <p:nvSpPr>
          <p:cNvPr id="3" name="Content Placeholder 2"/>
          <p:cNvSpPr>
            <a:spLocks noGrp="1"/>
          </p:cNvSpPr>
          <p:nvPr>
            <p:ph idx="1"/>
          </p:nvPr>
        </p:nvSpPr>
        <p:spPr>
          <a:xfrm>
            <a:off x="609600" y="1600201"/>
            <a:ext cx="11125200" cy="4525963"/>
          </a:xfrm>
        </p:spPr>
        <p:txBody>
          <a:bodyPr>
            <a:normAutofit fontScale="85000" lnSpcReduction="20000"/>
          </a:bodyPr>
          <a:lstStyle/>
          <a:p>
            <a:pPr marL="0" indent="0">
              <a:buNone/>
            </a:pPr>
            <a:r>
              <a:rPr lang="en-US" dirty="0"/>
              <a:t>Audio data is mainly analyzed in two domains</a:t>
            </a:r>
          </a:p>
          <a:p>
            <a:pPr marL="0" indent="0">
              <a:buNone/>
            </a:pPr>
            <a:endParaRPr lang="en-US" u="sng" dirty="0"/>
          </a:p>
          <a:p>
            <a:pPr marL="0" indent="0">
              <a:buNone/>
            </a:pPr>
            <a:r>
              <a:rPr lang="en-US" dirty="0"/>
              <a:t>          </a:t>
            </a:r>
            <a:r>
              <a:rPr lang="en-US" u="sng" dirty="0"/>
              <a:t>Time-Frequency domain</a:t>
            </a:r>
            <a:r>
              <a:rPr lang="en-US" dirty="0"/>
              <a:t>                                         </a:t>
            </a:r>
            <a:r>
              <a:rPr lang="en-US" u="sng" dirty="0"/>
              <a:t>Time domain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Theoretically there should be no difference between the methods, </a:t>
            </a:r>
            <a:br>
              <a:rPr lang="en-US" dirty="0"/>
            </a:br>
            <a:r>
              <a:rPr lang="en-US" dirty="0"/>
              <a:t>however, this holds true only if we have infinite amount of training data. </a:t>
            </a:r>
          </a:p>
          <a:p>
            <a:pPr marL="0" indent="0">
              <a:buNone/>
            </a:pPr>
            <a:endParaRPr lang="he-IL" dirty="0"/>
          </a:p>
        </p:txBody>
      </p:sp>
      <p:sp>
        <p:nvSpPr>
          <p:cNvPr id="5" name="Slide Number Placeholder 4"/>
          <p:cNvSpPr>
            <a:spLocks noGrp="1"/>
          </p:cNvSpPr>
          <p:nvPr>
            <p:ph type="sldNum" sz="quarter" idx="12"/>
          </p:nvPr>
        </p:nvSpPr>
        <p:spPr/>
        <p:txBody>
          <a:bodyPr/>
          <a:lstStyle/>
          <a:p>
            <a:fld id="{B01D9778-10B4-40FB-B4E4-44FA89A86639}" type="slidenum">
              <a:rPr lang="en-US" smtClean="0">
                <a:solidFill>
                  <a:schemeClr val="tx1"/>
                </a:solidFill>
              </a:rPr>
              <a:pPr/>
              <a:t>7</a:t>
            </a:fld>
            <a:endParaRPr lang="en-US">
              <a:solidFill>
                <a:schemeClr val="tx1"/>
              </a:solidFill>
            </a:endParaRPr>
          </a:p>
        </p:txBody>
      </p:sp>
      <p:pic>
        <p:nvPicPr>
          <p:cNvPr id="1026" name="Picture 2" descr="Spectrogram - Wikipedia">
            <a:extLst>
              <a:ext uri="{FF2B5EF4-FFF2-40B4-BE49-F238E27FC236}">
                <a16:creationId xmlns:a16="http://schemas.microsoft.com/office/drawing/2014/main" id="{C05F818C-9228-F321-DA2D-C784B7D43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077" y="2811160"/>
            <a:ext cx="3487352" cy="181451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aveform shown at many different time scales from a few seconds to a few samples.">
            <a:extLst>
              <a:ext uri="{FF2B5EF4-FFF2-40B4-BE49-F238E27FC236}">
                <a16:creationId xmlns:a16="http://schemas.microsoft.com/office/drawing/2014/main" id="{739485E0-8CCF-0E53-C912-879AB6DA3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858868"/>
            <a:ext cx="5381625" cy="20116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hart 6">
            <a:extLst>
              <a:ext uri="{FF2B5EF4-FFF2-40B4-BE49-F238E27FC236}">
                <a16:creationId xmlns:a16="http://schemas.microsoft.com/office/drawing/2014/main" id="{D5DE88D3-96CC-D549-3E6E-D0D486C11F8B}"/>
              </a:ext>
            </a:extLst>
          </p:cNvPr>
          <p:cNvGraphicFramePr/>
          <p:nvPr>
            <p:extLst>
              <p:ext uri="{D42A27DB-BD31-4B8C-83A1-F6EECF244321}">
                <p14:modId xmlns:p14="http://schemas.microsoft.com/office/powerpoint/2010/main" val="4013198117"/>
              </p:ext>
            </p:extLst>
          </p:nvPr>
        </p:nvGraphicFramePr>
        <p:xfrm>
          <a:off x="5711906" y="2857375"/>
          <a:ext cx="6022894" cy="240042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02081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8ABAA-3435-03A8-040E-64AEAFF45BD5}"/>
              </a:ext>
            </a:extLst>
          </p:cNvPr>
          <p:cNvSpPr>
            <a:spLocks noGrp="1"/>
          </p:cNvSpPr>
          <p:nvPr>
            <p:ph type="title"/>
          </p:nvPr>
        </p:nvSpPr>
        <p:spPr>
          <a:xfrm>
            <a:off x="609600" y="274638"/>
            <a:ext cx="10972800" cy="715962"/>
          </a:xfrm>
        </p:spPr>
        <p:txBody>
          <a:bodyPr>
            <a:normAutofit fontScale="90000"/>
          </a:bodyPr>
          <a:lstStyle/>
          <a:p>
            <a:r>
              <a:rPr lang="en-US" dirty="0"/>
              <a:t>Comparing the domains</a:t>
            </a:r>
            <a:endParaRPr lang="en-IL" dirty="0"/>
          </a:p>
        </p:txBody>
      </p:sp>
      <p:sp>
        <p:nvSpPr>
          <p:cNvPr id="3" name="Content Placeholder 2">
            <a:extLst>
              <a:ext uri="{FF2B5EF4-FFF2-40B4-BE49-F238E27FC236}">
                <a16:creationId xmlns:a16="http://schemas.microsoft.com/office/drawing/2014/main" id="{E771EF71-2D0B-8FDD-9857-8817D72BC3A1}"/>
              </a:ext>
            </a:extLst>
          </p:cNvPr>
          <p:cNvSpPr>
            <a:spLocks noGrp="1"/>
          </p:cNvSpPr>
          <p:nvPr>
            <p:ph idx="1"/>
          </p:nvPr>
        </p:nvSpPr>
        <p:spPr>
          <a:xfrm>
            <a:off x="152400" y="1600201"/>
            <a:ext cx="12115800" cy="5165723"/>
          </a:xfrm>
        </p:spPr>
        <p:txBody>
          <a:bodyPr>
            <a:normAutofit/>
          </a:bodyPr>
          <a:lstStyle/>
          <a:p>
            <a:r>
              <a:rPr lang="en-US" dirty="0"/>
              <a:t>Time domain:</a:t>
            </a:r>
          </a:p>
          <a:p>
            <a:pPr marL="0" indent="0">
              <a:buNone/>
            </a:pPr>
            <a:r>
              <a:rPr lang="en-US" dirty="0"/>
              <a:t>Pros: Doesn’t require any pre-processing. </a:t>
            </a:r>
          </a:p>
          <a:p>
            <a:pPr marL="0" indent="0">
              <a:buNone/>
            </a:pPr>
            <a:endParaRPr lang="en-US" dirty="0"/>
          </a:p>
          <a:p>
            <a:pPr marL="0" indent="0">
              <a:buNone/>
            </a:pPr>
            <a:r>
              <a:rPr lang="en-US" dirty="0"/>
              <a:t>Cons: must use layers with respect to</a:t>
            </a:r>
          </a:p>
          <a:p>
            <a:pPr marL="0" indent="0">
              <a:buNone/>
            </a:pPr>
            <a:r>
              <a:rPr lang="en-US" dirty="0"/>
              <a:t> their channels.</a:t>
            </a:r>
          </a:p>
          <a:p>
            <a:pPr marL="0" indent="0">
              <a:buNone/>
            </a:pPr>
            <a:endParaRPr lang="en-US" dirty="0"/>
          </a:p>
          <a:p>
            <a:pPr marL="0" indent="0">
              <a:buNone/>
            </a:pPr>
            <a:endParaRPr lang="en-US" sz="1800" dirty="0"/>
          </a:p>
          <a:p>
            <a:pPr marL="0" indent="0">
              <a:buNone/>
            </a:pPr>
            <a:r>
              <a:rPr lang="en-US" sz="2000" dirty="0"/>
              <a:t>                                                                                                  </a:t>
            </a:r>
          </a:p>
          <a:p>
            <a:pPr marL="0" indent="0">
              <a:buNone/>
            </a:pPr>
            <a:r>
              <a:rPr lang="en-US" sz="2000" dirty="0"/>
              <a:t>								</a:t>
            </a:r>
          </a:p>
          <a:p>
            <a:pPr marL="0" indent="0">
              <a:buNone/>
            </a:pPr>
            <a:r>
              <a:rPr lang="en-US" sz="2000" dirty="0"/>
              <a:t>								</a:t>
            </a:r>
            <a:endParaRPr lang="en-IL" sz="2000" dirty="0"/>
          </a:p>
        </p:txBody>
      </p:sp>
      <p:sp>
        <p:nvSpPr>
          <p:cNvPr id="4" name="Slide Number Placeholder 3">
            <a:extLst>
              <a:ext uri="{FF2B5EF4-FFF2-40B4-BE49-F238E27FC236}">
                <a16:creationId xmlns:a16="http://schemas.microsoft.com/office/drawing/2014/main" id="{6C262808-6338-43B6-4597-B933C551C1B0}"/>
              </a:ext>
            </a:extLst>
          </p:cNvPr>
          <p:cNvSpPr>
            <a:spLocks noGrp="1"/>
          </p:cNvSpPr>
          <p:nvPr>
            <p:ph type="sldNum" sz="quarter" idx="12"/>
          </p:nvPr>
        </p:nvSpPr>
        <p:spPr/>
        <p:txBody>
          <a:bodyPr/>
          <a:lstStyle/>
          <a:p>
            <a:fld id="{B01D9778-10B4-40FB-B4E4-44FA89A86639}" type="slidenum">
              <a:rPr lang="en-US" smtClean="0"/>
              <a:pPr/>
              <a:t>8</a:t>
            </a:fld>
            <a:endParaRPr lang="en-US"/>
          </a:p>
        </p:txBody>
      </p:sp>
      <p:pic>
        <p:nvPicPr>
          <p:cNvPr id="1028" name="Picture 4" descr="Convolution in one dimension for neural networks">
            <a:extLst>
              <a:ext uri="{FF2B5EF4-FFF2-40B4-BE49-F238E27FC236}">
                <a16:creationId xmlns:a16="http://schemas.microsoft.com/office/drawing/2014/main" id="{BAD90714-E711-3611-C732-67809C0108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934" y="1313185"/>
            <a:ext cx="4472466" cy="25145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72749FC-38E1-731E-89BF-5A895992E9B5}"/>
              </a:ext>
            </a:extLst>
          </p:cNvPr>
          <p:cNvPicPr>
            <a:picLocks noChangeAspect="1"/>
          </p:cNvPicPr>
          <p:nvPr/>
        </p:nvPicPr>
        <p:blipFill>
          <a:blip r:embed="rId3"/>
          <a:stretch>
            <a:fillRect/>
          </a:stretch>
        </p:blipFill>
        <p:spPr>
          <a:xfrm>
            <a:off x="3166033" y="4396076"/>
            <a:ext cx="7887801" cy="2000529"/>
          </a:xfrm>
          <a:prstGeom prst="rect">
            <a:avLst/>
          </a:prstGeom>
        </p:spPr>
      </p:pic>
    </p:spTree>
    <p:extLst>
      <p:ext uri="{BB962C8B-B14F-4D97-AF65-F5344CB8AC3E}">
        <p14:creationId xmlns:p14="http://schemas.microsoft.com/office/powerpoint/2010/main" val="3296741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06F7-AF51-9302-952F-0283E21ED55A}"/>
              </a:ext>
            </a:extLst>
          </p:cNvPr>
          <p:cNvSpPr>
            <a:spLocks noGrp="1"/>
          </p:cNvSpPr>
          <p:nvPr>
            <p:ph type="title"/>
          </p:nvPr>
        </p:nvSpPr>
        <p:spPr/>
        <p:txBody>
          <a:bodyPr/>
          <a:lstStyle/>
          <a:p>
            <a:r>
              <a:rPr lang="en-US" dirty="0"/>
              <a:t>Comparing the domains</a:t>
            </a:r>
            <a:endParaRPr lang="en-IL" dirty="0"/>
          </a:p>
        </p:txBody>
      </p:sp>
      <p:sp>
        <p:nvSpPr>
          <p:cNvPr id="3" name="Content Placeholder 2">
            <a:extLst>
              <a:ext uri="{FF2B5EF4-FFF2-40B4-BE49-F238E27FC236}">
                <a16:creationId xmlns:a16="http://schemas.microsoft.com/office/drawing/2014/main" id="{C06E0B1B-52D5-327F-A42A-9E695F03B87F}"/>
              </a:ext>
            </a:extLst>
          </p:cNvPr>
          <p:cNvSpPr>
            <a:spLocks noGrp="1"/>
          </p:cNvSpPr>
          <p:nvPr>
            <p:ph idx="1"/>
          </p:nvPr>
        </p:nvSpPr>
        <p:spPr/>
        <p:txBody>
          <a:bodyPr>
            <a:normAutofit/>
          </a:bodyPr>
          <a:lstStyle/>
          <a:p>
            <a:r>
              <a:rPr lang="en-US" dirty="0"/>
              <a:t>Time-Frequency domain:</a:t>
            </a:r>
          </a:p>
          <a:p>
            <a:pPr marL="0" indent="0">
              <a:buNone/>
            </a:pPr>
            <a:r>
              <a:rPr lang="en-US" dirty="0"/>
              <a:t>Pros: Possible to apply convolutions along frequencies, reduces the computing complexity compared to the fully connected layers.</a:t>
            </a:r>
          </a:p>
          <a:p>
            <a:pPr marL="0" indent="0">
              <a:buNone/>
            </a:pPr>
            <a:r>
              <a:rPr lang="en-US" dirty="0"/>
              <a:t>          </a:t>
            </a:r>
          </a:p>
          <a:p>
            <a:pPr marL="0" indent="0">
              <a:buNone/>
            </a:pPr>
            <a:r>
              <a:rPr lang="en-US" dirty="0"/>
              <a:t>Cons: Does require pre-processing.</a:t>
            </a:r>
          </a:p>
          <a:p>
            <a:pPr marL="0" indent="0">
              <a:buNone/>
            </a:pPr>
            <a:endParaRPr lang="en-US" dirty="0"/>
          </a:p>
          <a:p>
            <a:endParaRPr lang="en-IL" dirty="0"/>
          </a:p>
        </p:txBody>
      </p:sp>
      <p:sp>
        <p:nvSpPr>
          <p:cNvPr id="4" name="Slide Number Placeholder 3">
            <a:extLst>
              <a:ext uri="{FF2B5EF4-FFF2-40B4-BE49-F238E27FC236}">
                <a16:creationId xmlns:a16="http://schemas.microsoft.com/office/drawing/2014/main" id="{44434175-88CA-BC01-E021-8C24CA3C9DF0}"/>
              </a:ext>
            </a:extLst>
          </p:cNvPr>
          <p:cNvSpPr>
            <a:spLocks noGrp="1"/>
          </p:cNvSpPr>
          <p:nvPr>
            <p:ph type="sldNum" sz="quarter" idx="12"/>
          </p:nvPr>
        </p:nvSpPr>
        <p:spPr/>
        <p:txBody>
          <a:bodyPr/>
          <a:lstStyle/>
          <a:p>
            <a:fld id="{B01D9778-10B4-40FB-B4E4-44FA89A86639}" type="slidenum">
              <a:rPr lang="en-US" smtClean="0"/>
              <a:pPr/>
              <a:t>9</a:t>
            </a:fld>
            <a:endParaRPr lang="en-US"/>
          </a:p>
        </p:txBody>
      </p:sp>
      <p:pic>
        <p:nvPicPr>
          <p:cNvPr id="3074" name="Picture 2" descr="2D Image Convolution with Numpy with a Handmade Sliding Window View | by  Prannaya Gupta | Medium">
            <a:extLst>
              <a:ext uri="{FF2B5EF4-FFF2-40B4-BE49-F238E27FC236}">
                <a16:creationId xmlns:a16="http://schemas.microsoft.com/office/drawing/2014/main" id="{2E0DC822-AEDD-2985-C86E-C30F112C0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5575" y="3405982"/>
            <a:ext cx="507682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694340"/>
      </p:ext>
    </p:extLst>
  </p:cSld>
  <p:clrMapOvr>
    <a:masterClrMapping/>
  </p:clrMapOvr>
</p:sld>
</file>

<file path=ppt/theme/theme1.xml><?xml version="1.0" encoding="utf-8"?>
<a:theme xmlns:a="http://schemas.openxmlformats.org/drawingml/2006/main" name="Office Theme">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47835</TotalTime>
  <Words>723</Words>
  <Application>Microsoft Office PowerPoint</Application>
  <PresentationFormat>Widescreen</PresentationFormat>
  <Paragraphs>169</Paragraphs>
  <Slides>18</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Cambria Math</vt:lpstr>
      <vt:lpstr>Office Theme</vt:lpstr>
      <vt:lpstr>Midterm Presentation  Karaoke Maker</vt:lpstr>
      <vt:lpstr>Outline</vt:lpstr>
      <vt:lpstr>Project Goal</vt:lpstr>
      <vt:lpstr>Background</vt:lpstr>
      <vt:lpstr>Background</vt:lpstr>
      <vt:lpstr>Motivation</vt:lpstr>
      <vt:lpstr>Literature Survey</vt:lpstr>
      <vt:lpstr>Comparing the domains</vt:lpstr>
      <vt:lpstr>Comparing the domains</vt:lpstr>
      <vt:lpstr>Dataset</vt:lpstr>
      <vt:lpstr>Chosen domain: Time-Frequency domain </vt:lpstr>
      <vt:lpstr>The OpenUnmix DNN module</vt:lpstr>
      <vt:lpstr>The Project</vt:lpstr>
      <vt:lpstr>The Band Split Module</vt:lpstr>
      <vt:lpstr>The Mask Estimation Module</vt:lpstr>
      <vt:lpstr>Conclusion</vt:lpstr>
      <vt:lpstr>Work so far</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SIPL Presentation Template</dc:title>
  <dc:creator>yair@ee.technion.ac.il</dc:creator>
  <cp:lastModifiedBy>Izar Hasson</cp:lastModifiedBy>
  <cp:revision>719</cp:revision>
  <cp:lastPrinted>2014-09-21T12:04:19Z</cp:lastPrinted>
  <dcterms:created xsi:type="dcterms:W3CDTF">2012-05-28T18:42:10Z</dcterms:created>
  <dcterms:modified xsi:type="dcterms:W3CDTF">2024-01-18T07:58:15Z</dcterms:modified>
</cp:coreProperties>
</file>